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90" r:id="rId4"/>
    <p:sldId id="291" r:id="rId5"/>
    <p:sldId id="308" r:id="rId6"/>
    <p:sldId id="260" r:id="rId7"/>
    <p:sldId id="266" r:id="rId8"/>
    <p:sldId id="292" r:id="rId9"/>
    <p:sldId id="293" r:id="rId10"/>
    <p:sldId id="275" r:id="rId11"/>
    <p:sldId id="294" r:id="rId12"/>
    <p:sldId id="304" r:id="rId13"/>
    <p:sldId id="288" r:id="rId14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68814E-C792-4B4E-9E12-F1BBF6D5B570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F457A6B-C148-4146-A3ED-E0A2993A463C}">
      <dgm:prSet phldrT="[Text]"/>
      <dgm:spPr>
        <a:solidFill>
          <a:schemeClr val="accent2"/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</a:rPr>
            <a:t>Schválené </a:t>
          </a:r>
          <a:r>
            <a:rPr lang="cs-CZ" b="0" dirty="0">
              <a:solidFill>
                <a:schemeClr val="tx1"/>
              </a:solidFill>
            </a:rPr>
            <a:t>SDV a ZZ</a:t>
          </a:r>
        </a:p>
        <a:p>
          <a:r>
            <a:rPr lang="cs-CZ" b="1" dirty="0">
              <a:solidFill>
                <a:schemeClr val="tx1"/>
              </a:solidFill>
            </a:rPr>
            <a:t>Vydané </a:t>
          </a:r>
          <a:r>
            <a:rPr lang="cs-CZ" b="0" dirty="0">
              <a:solidFill>
                <a:schemeClr val="tx1"/>
              </a:solidFill>
            </a:rPr>
            <a:t>Prohlášení o způsobilosti výdajů </a:t>
          </a:r>
        </a:p>
      </dgm:t>
    </dgm:pt>
    <dgm:pt modelId="{2BFC3CC2-7154-4A58-88C4-E2FDDAFF99A4}" type="parTrans" cxnId="{E0EBC0F3-02A2-4C68-A37E-26A60C11D9C6}">
      <dgm:prSet/>
      <dgm:spPr/>
      <dgm:t>
        <a:bodyPr/>
        <a:lstStyle/>
        <a:p>
          <a:endParaRPr lang="cs-CZ"/>
        </a:p>
      </dgm:t>
    </dgm:pt>
    <dgm:pt modelId="{28B16AB3-86A4-476B-871B-CEF0D442E38D}" type="sibTrans" cxnId="{E0EBC0F3-02A2-4C68-A37E-26A60C11D9C6}">
      <dgm:prSet/>
      <dgm:spPr/>
      <dgm:t>
        <a:bodyPr/>
        <a:lstStyle/>
        <a:p>
          <a:endParaRPr lang="cs-CZ"/>
        </a:p>
      </dgm:t>
    </dgm:pt>
    <dgm:pt modelId="{E586E3CF-D7D4-445D-B535-92BC9E97DE4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2200" b="1" dirty="0">
              <a:solidFill>
                <a:schemeClr val="tx1"/>
              </a:solidFill>
            </a:rPr>
            <a:t>Proplaceno 75%  </a:t>
          </a:r>
          <a:r>
            <a:rPr lang="cs-CZ" sz="2200" dirty="0">
              <a:solidFill>
                <a:schemeClr val="tx1"/>
              </a:solidFill>
            </a:rPr>
            <a:t>částky dotace (max. 85%)</a:t>
          </a:r>
        </a:p>
      </dgm:t>
    </dgm:pt>
    <dgm:pt modelId="{92AE8B19-441C-4144-96B9-54BCA110ED59}" type="parTrans" cxnId="{BC2A95AF-D4EE-4D2B-BCE6-7E3CF165E4AB}">
      <dgm:prSet/>
      <dgm:spPr/>
      <dgm:t>
        <a:bodyPr/>
        <a:lstStyle/>
        <a:p>
          <a:endParaRPr lang="cs-CZ"/>
        </a:p>
      </dgm:t>
    </dgm:pt>
    <dgm:pt modelId="{E0B56AE5-BA02-4B55-BC63-940CC757DF00}" type="sibTrans" cxnId="{BC2A95AF-D4EE-4D2B-BCE6-7E3CF165E4AB}">
      <dgm:prSet/>
      <dgm:spPr/>
      <dgm:t>
        <a:bodyPr/>
        <a:lstStyle/>
        <a:p>
          <a:endParaRPr lang="cs-CZ"/>
        </a:p>
      </dgm:t>
    </dgm:pt>
    <dgm:pt modelId="{C603F2C1-041C-4504-AD12-20CB955E5436}">
      <dgm:prSet phldrT="[Text]" custT="1"/>
      <dgm:spPr/>
      <dgm:t>
        <a:bodyPr/>
        <a:lstStyle/>
        <a:p>
          <a:pPr algn="l"/>
          <a:r>
            <a:rPr lang="cs-CZ" sz="2200" b="0" dirty="0"/>
            <a:t>Do </a:t>
          </a:r>
          <a:r>
            <a:rPr lang="cs-CZ" sz="2200" b="1" dirty="0"/>
            <a:t>7 kalendářních dní </a:t>
          </a:r>
          <a:r>
            <a:rPr lang="cs-CZ" sz="2200" dirty="0"/>
            <a:t>na účet KU (pokud má Správce k dispozici finanční prostředky ze zálohových plateb)</a:t>
          </a:r>
        </a:p>
      </dgm:t>
    </dgm:pt>
    <dgm:pt modelId="{C68ABB78-6CA6-4124-BA2B-756E581081B8}" type="parTrans" cxnId="{CB0F18B0-6A53-44BB-9DF9-5B0C011BCD0C}">
      <dgm:prSet/>
      <dgm:spPr/>
      <dgm:t>
        <a:bodyPr/>
        <a:lstStyle/>
        <a:p>
          <a:endParaRPr lang="cs-CZ"/>
        </a:p>
      </dgm:t>
    </dgm:pt>
    <dgm:pt modelId="{43347FAD-F887-4A64-9D8C-A7DB1A60D3EA}" type="sibTrans" cxnId="{CB0F18B0-6A53-44BB-9DF9-5B0C011BCD0C}">
      <dgm:prSet/>
      <dgm:spPr/>
      <dgm:t>
        <a:bodyPr/>
        <a:lstStyle/>
        <a:p>
          <a:endParaRPr lang="cs-CZ"/>
        </a:p>
      </dgm:t>
    </dgm:pt>
    <dgm:pt modelId="{B4BC7931-5778-4B37-AE9D-7508FF570B5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cs-CZ" sz="2200" b="1" dirty="0">
              <a:solidFill>
                <a:schemeClr val="tx1"/>
              </a:solidFill>
            </a:rPr>
            <a:t>Proplaceno 25%  </a:t>
          </a:r>
          <a:r>
            <a:rPr lang="cs-CZ" sz="2200" dirty="0">
              <a:solidFill>
                <a:schemeClr val="tx1"/>
              </a:solidFill>
            </a:rPr>
            <a:t>částky dotace (max. 85%)</a:t>
          </a:r>
          <a:endParaRPr lang="cs-CZ" sz="2200" dirty="0"/>
        </a:p>
      </dgm:t>
    </dgm:pt>
    <dgm:pt modelId="{04385A59-81D5-4B30-88A9-36AF8263B264}" type="parTrans" cxnId="{56E2BDEE-16AD-4994-BF05-C2242E64D508}">
      <dgm:prSet/>
      <dgm:spPr/>
      <dgm:t>
        <a:bodyPr/>
        <a:lstStyle/>
        <a:p>
          <a:endParaRPr lang="cs-CZ"/>
        </a:p>
      </dgm:t>
    </dgm:pt>
    <dgm:pt modelId="{8FF5A5E8-2D97-4E5D-A36A-4D0890F12D32}" type="sibTrans" cxnId="{56E2BDEE-16AD-4994-BF05-C2242E64D508}">
      <dgm:prSet/>
      <dgm:spPr/>
      <dgm:t>
        <a:bodyPr/>
        <a:lstStyle/>
        <a:p>
          <a:endParaRPr lang="cs-CZ"/>
        </a:p>
      </dgm:t>
    </dgm:pt>
    <dgm:pt modelId="{89B53B89-7A63-4D4F-BCFE-6127C7AC460A}">
      <dgm:prSet phldrT="[Text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Do </a:t>
          </a:r>
          <a:r>
            <a:rPr lang="cs-CZ" sz="1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7 kalendářních dní </a:t>
          </a: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 zveřejnění  Osvědčení o způsobilosti výdajů Kontrolorem K v ITMS.</a:t>
          </a:r>
        </a:p>
      </dgm:t>
    </dgm:pt>
    <dgm:pt modelId="{2776103F-8148-4067-8595-5A7B9BB2F76C}" type="parTrans" cxnId="{2A1FD9EE-078D-4FF5-9E2E-996E6980ABEC}">
      <dgm:prSet/>
      <dgm:spPr/>
      <dgm:t>
        <a:bodyPr/>
        <a:lstStyle/>
        <a:p>
          <a:endParaRPr lang="cs-CZ"/>
        </a:p>
      </dgm:t>
    </dgm:pt>
    <dgm:pt modelId="{3B0B0C9D-5FAA-48B7-89AB-F371F29F5A97}" type="sibTrans" cxnId="{2A1FD9EE-078D-4FF5-9E2E-996E6980ABEC}">
      <dgm:prSet/>
      <dgm:spPr/>
      <dgm:t>
        <a:bodyPr/>
        <a:lstStyle/>
        <a:p>
          <a:endParaRPr lang="cs-CZ"/>
        </a:p>
      </dgm:t>
    </dgm:pt>
    <dgm:pt modelId="{3242ACBA-2086-4653-9A84-9DB0DC5D31E4}" type="pres">
      <dgm:prSet presAssocID="{3768814E-C792-4B4E-9E12-F1BBF6D5B570}" presName="rootnode" presStyleCnt="0">
        <dgm:presLayoutVars>
          <dgm:chMax/>
          <dgm:chPref/>
          <dgm:dir/>
          <dgm:animLvl val="lvl"/>
        </dgm:presLayoutVars>
      </dgm:prSet>
      <dgm:spPr/>
    </dgm:pt>
    <dgm:pt modelId="{15BE0327-00FE-46F9-BA37-6F4DCF961A67}" type="pres">
      <dgm:prSet presAssocID="{BF457A6B-C148-4146-A3ED-E0A2993A463C}" presName="composite" presStyleCnt="0"/>
      <dgm:spPr/>
    </dgm:pt>
    <dgm:pt modelId="{FA521029-8FA6-49E2-8113-FE743636B457}" type="pres">
      <dgm:prSet presAssocID="{BF457A6B-C148-4146-A3ED-E0A2993A463C}" presName="bentUpArrow1" presStyleLbl="alignImgPlace1" presStyleIdx="0" presStyleCnt="2"/>
      <dgm:spPr>
        <a:solidFill>
          <a:schemeClr val="bg1">
            <a:lumMod val="50000"/>
          </a:schemeClr>
        </a:solidFill>
      </dgm:spPr>
    </dgm:pt>
    <dgm:pt modelId="{14BC6CF5-40FE-4C26-B79B-D0E6A62787AF}" type="pres">
      <dgm:prSet presAssocID="{BF457A6B-C148-4146-A3ED-E0A2993A463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256596C-A58A-4AA5-8FDF-3545B8D9EE6D}" type="pres">
      <dgm:prSet presAssocID="{BF457A6B-C148-4146-A3ED-E0A2993A463C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A412AC1-B984-4596-9EA2-E35D7665C51B}" type="pres">
      <dgm:prSet presAssocID="{28B16AB3-86A4-476B-871B-CEF0D442E38D}" presName="sibTrans" presStyleCnt="0"/>
      <dgm:spPr/>
    </dgm:pt>
    <dgm:pt modelId="{3CACBF79-5B00-45D9-B019-A900A69E9A92}" type="pres">
      <dgm:prSet presAssocID="{E586E3CF-D7D4-445D-B535-92BC9E97DE4A}" presName="composite" presStyleCnt="0"/>
      <dgm:spPr/>
    </dgm:pt>
    <dgm:pt modelId="{0ED02BBA-EA3B-4CDE-A851-558F0DC2C965}" type="pres">
      <dgm:prSet presAssocID="{E586E3CF-D7D4-445D-B535-92BC9E97DE4A}" presName="bentUpArrow1" presStyleLbl="alignImgPlace1" presStyleIdx="1" presStyleCnt="2"/>
      <dgm:spPr>
        <a:solidFill>
          <a:schemeClr val="bg1">
            <a:lumMod val="50000"/>
          </a:schemeClr>
        </a:solidFill>
      </dgm:spPr>
    </dgm:pt>
    <dgm:pt modelId="{AF57C165-7A72-47BD-A13C-D211A3BFA7B6}" type="pres">
      <dgm:prSet presAssocID="{E586E3CF-D7D4-445D-B535-92BC9E97DE4A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F4D24935-79A5-4F84-9E8D-ABF2016ECD29}" type="pres">
      <dgm:prSet presAssocID="{E586E3CF-D7D4-445D-B535-92BC9E97DE4A}" presName="ChildText" presStyleLbl="revTx" presStyleIdx="1" presStyleCnt="3" custScaleX="288609" custScaleY="94416" custLinFactNeighborX="93429" custLinFactNeighborY="0">
        <dgm:presLayoutVars>
          <dgm:chMax val="0"/>
          <dgm:chPref val="0"/>
          <dgm:bulletEnabled val="1"/>
        </dgm:presLayoutVars>
      </dgm:prSet>
      <dgm:spPr/>
    </dgm:pt>
    <dgm:pt modelId="{CE077F00-CC78-4C52-A13A-0F6B9E9121F4}" type="pres">
      <dgm:prSet presAssocID="{E0B56AE5-BA02-4B55-BC63-940CC757DF00}" presName="sibTrans" presStyleCnt="0"/>
      <dgm:spPr/>
    </dgm:pt>
    <dgm:pt modelId="{88358670-7AA0-469E-8212-17247D036512}" type="pres">
      <dgm:prSet presAssocID="{B4BC7931-5778-4B37-AE9D-7508FF570B53}" presName="composite" presStyleCnt="0"/>
      <dgm:spPr/>
    </dgm:pt>
    <dgm:pt modelId="{9E029998-2541-44BC-B96D-A8CB38AD3A0D}" type="pres">
      <dgm:prSet presAssocID="{B4BC7931-5778-4B37-AE9D-7508FF570B5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F5C7D940-D04D-4FF5-9F58-5ADBA9563DD0}" type="pres">
      <dgm:prSet presAssocID="{B4BC7931-5778-4B37-AE9D-7508FF570B53}" presName="FinalChildText" presStyleLbl="revTx" presStyleIdx="2" presStyleCnt="3" custScaleX="170306" custScaleY="80281" custLinFactNeighborX="39292" custLinFactNeighborY="1123">
        <dgm:presLayoutVars>
          <dgm:chMax val="0"/>
          <dgm:chPref val="0"/>
          <dgm:bulletEnabled val="1"/>
        </dgm:presLayoutVars>
      </dgm:prSet>
      <dgm:spPr/>
    </dgm:pt>
  </dgm:ptLst>
  <dgm:cxnLst>
    <dgm:cxn modelId="{0D0A257C-4852-4F52-A51A-4EE3A42E4485}" type="presOf" srcId="{C603F2C1-041C-4504-AD12-20CB955E5436}" destId="{F4D24935-79A5-4F84-9E8D-ABF2016ECD29}" srcOrd="0" destOrd="0" presId="urn:microsoft.com/office/officeart/2005/8/layout/StepDownProcess"/>
    <dgm:cxn modelId="{127B9D89-EAE6-4CD1-B2C3-46E613321DF7}" type="presOf" srcId="{89B53B89-7A63-4D4F-BCFE-6127C7AC460A}" destId="{F5C7D940-D04D-4FF5-9F58-5ADBA9563DD0}" srcOrd="0" destOrd="0" presId="urn:microsoft.com/office/officeart/2005/8/layout/StepDownProcess"/>
    <dgm:cxn modelId="{AC924EAC-D224-4683-AE64-63516A5E914F}" type="presOf" srcId="{E586E3CF-D7D4-445D-B535-92BC9E97DE4A}" destId="{AF57C165-7A72-47BD-A13C-D211A3BFA7B6}" srcOrd="0" destOrd="0" presId="urn:microsoft.com/office/officeart/2005/8/layout/StepDownProcess"/>
    <dgm:cxn modelId="{BC2A95AF-D4EE-4D2B-BCE6-7E3CF165E4AB}" srcId="{3768814E-C792-4B4E-9E12-F1BBF6D5B570}" destId="{E586E3CF-D7D4-445D-B535-92BC9E97DE4A}" srcOrd="1" destOrd="0" parTransId="{92AE8B19-441C-4144-96B9-54BCA110ED59}" sibTransId="{E0B56AE5-BA02-4B55-BC63-940CC757DF00}"/>
    <dgm:cxn modelId="{CB0F18B0-6A53-44BB-9DF9-5B0C011BCD0C}" srcId="{E586E3CF-D7D4-445D-B535-92BC9E97DE4A}" destId="{C603F2C1-041C-4504-AD12-20CB955E5436}" srcOrd="0" destOrd="0" parTransId="{C68ABB78-6CA6-4124-BA2B-756E581081B8}" sibTransId="{43347FAD-F887-4A64-9D8C-A7DB1A60D3EA}"/>
    <dgm:cxn modelId="{8AA6DCB6-5C65-453E-A5D6-4D79E111EF66}" type="presOf" srcId="{B4BC7931-5778-4B37-AE9D-7508FF570B53}" destId="{9E029998-2541-44BC-B96D-A8CB38AD3A0D}" srcOrd="0" destOrd="0" presId="urn:microsoft.com/office/officeart/2005/8/layout/StepDownProcess"/>
    <dgm:cxn modelId="{FA2FEDBF-D381-4FD5-9B9B-CAFABDE0C473}" type="presOf" srcId="{BF457A6B-C148-4146-A3ED-E0A2993A463C}" destId="{14BC6CF5-40FE-4C26-B79B-D0E6A62787AF}" srcOrd="0" destOrd="0" presId="urn:microsoft.com/office/officeart/2005/8/layout/StepDownProcess"/>
    <dgm:cxn modelId="{6AB4C0DA-45F1-46DF-822B-7DF99C2AE5CB}" type="presOf" srcId="{3768814E-C792-4B4E-9E12-F1BBF6D5B570}" destId="{3242ACBA-2086-4653-9A84-9DB0DC5D31E4}" srcOrd="0" destOrd="0" presId="urn:microsoft.com/office/officeart/2005/8/layout/StepDownProcess"/>
    <dgm:cxn modelId="{56E2BDEE-16AD-4994-BF05-C2242E64D508}" srcId="{3768814E-C792-4B4E-9E12-F1BBF6D5B570}" destId="{B4BC7931-5778-4B37-AE9D-7508FF570B53}" srcOrd="2" destOrd="0" parTransId="{04385A59-81D5-4B30-88A9-36AF8263B264}" sibTransId="{8FF5A5E8-2D97-4E5D-A36A-4D0890F12D32}"/>
    <dgm:cxn modelId="{2A1FD9EE-078D-4FF5-9E2E-996E6980ABEC}" srcId="{B4BC7931-5778-4B37-AE9D-7508FF570B53}" destId="{89B53B89-7A63-4D4F-BCFE-6127C7AC460A}" srcOrd="0" destOrd="0" parTransId="{2776103F-8148-4067-8595-5A7B9BB2F76C}" sibTransId="{3B0B0C9D-5FAA-48B7-89AB-F371F29F5A97}"/>
    <dgm:cxn modelId="{E0EBC0F3-02A2-4C68-A37E-26A60C11D9C6}" srcId="{3768814E-C792-4B4E-9E12-F1BBF6D5B570}" destId="{BF457A6B-C148-4146-A3ED-E0A2993A463C}" srcOrd="0" destOrd="0" parTransId="{2BFC3CC2-7154-4A58-88C4-E2FDDAFF99A4}" sibTransId="{28B16AB3-86A4-476B-871B-CEF0D442E38D}"/>
    <dgm:cxn modelId="{17ACAA99-1A18-4384-90B0-339989F1EEA1}" type="presParOf" srcId="{3242ACBA-2086-4653-9A84-9DB0DC5D31E4}" destId="{15BE0327-00FE-46F9-BA37-6F4DCF961A67}" srcOrd="0" destOrd="0" presId="urn:microsoft.com/office/officeart/2005/8/layout/StepDownProcess"/>
    <dgm:cxn modelId="{CA4E0833-0F23-4729-BE53-C66EFFA47776}" type="presParOf" srcId="{15BE0327-00FE-46F9-BA37-6F4DCF961A67}" destId="{FA521029-8FA6-49E2-8113-FE743636B457}" srcOrd="0" destOrd="0" presId="urn:microsoft.com/office/officeart/2005/8/layout/StepDownProcess"/>
    <dgm:cxn modelId="{4324B081-7F25-450E-8958-B02A3D6D2656}" type="presParOf" srcId="{15BE0327-00FE-46F9-BA37-6F4DCF961A67}" destId="{14BC6CF5-40FE-4C26-B79B-D0E6A62787AF}" srcOrd="1" destOrd="0" presId="urn:microsoft.com/office/officeart/2005/8/layout/StepDownProcess"/>
    <dgm:cxn modelId="{1F17F381-6B26-46A7-B8A3-522E4D6A3D50}" type="presParOf" srcId="{15BE0327-00FE-46F9-BA37-6F4DCF961A67}" destId="{D256596C-A58A-4AA5-8FDF-3545B8D9EE6D}" srcOrd="2" destOrd="0" presId="urn:microsoft.com/office/officeart/2005/8/layout/StepDownProcess"/>
    <dgm:cxn modelId="{25DE5F55-69B4-44C3-B35D-CE054EEFE470}" type="presParOf" srcId="{3242ACBA-2086-4653-9A84-9DB0DC5D31E4}" destId="{2A412AC1-B984-4596-9EA2-E35D7665C51B}" srcOrd="1" destOrd="0" presId="urn:microsoft.com/office/officeart/2005/8/layout/StepDownProcess"/>
    <dgm:cxn modelId="{3D516748-132C-4CEC-9A3F-F8126FA8E99C}" type="presParOf" srcId="{3242ACBA-2086-4653-9A84-9DB0DC5D31E4}" destId="{3CACBF79-5B00-45D9-B019-A900A69E9A92}" srcOrd="2" destOrd="0" presId="urn:microsoft.com/office/officeart/2005/8/layout/StepDownProcess"/>
    <dgm:cxn modelId="{E75F0E71-4092-40E9-9B06-21922FE575F6}" type="presParOf" srcId="{3CACBF79-5B00-45D9-B019-A900A69E9A92}" destId="{0ED02BBA-EA3B-4CDE-A851-558F0DC2C965}" srcOrd="0" destOrd="0" presId="urn:microsoft.com/office/officeart/2005/8/layout/StepDownProcess"/>
    <dgm:cxn modelId="{B6A063B5-E475-46DC-ABE8-84AE59F1CD2A}" type="presParOf" srcId="{3CACBF79-5B00-45D9-B019-A900A69E9A92}" destId="{AF57C165-7A72-47BD-A13C-D211A3BFA7B6}" srcOrd="1" destOrd="0" presId="urn:microsoft.com/office/officeart/2005/8/layout/StepDownProcess"/>
    <dgm:cxn modelId="{6F34FB35-725C-4158-95B6-D2D9FD719FC1}" type="presParOf" srcId="{3CACBF79-5B00-45D9-B019-A900A69E9A92}" destId="{F4D24935-79A5-4F84-9E8D-ABF2016ECD29}" srcOrd="2" destOrd="0" presId="urn:microsoft.com/office/officeart/2005/8/layout/StepDownProcess"/>
    <dgm:cxn modelId="{081063A1-2715-4FD2-BA12-B733028DA537}" type="presParOf" srcId="{3242ACBA-2086-4653-9A84-9DB0DC5D31E4}" destId="{CE077F00-CC78-4C52-A13A-0F6B9E9121F4}" srcOrd="3" destOrd="0" presId="urn:microsoft.com/office/officeart/2005/8/layout/StepDownProcess"/>
    <dgm:cxn modelId="{7CF76A0A-5FEE-483F-8CFC-777D3A487FF1}" type="presParOf" srcId="{3242ACBA-2086-4653-9A84-9DB0DC5D31E4}" destId="{88358670-7AA0-469E-8212-17247D036512}" srcOrd="4" destOrd="0" presId="urn:microsoft.com/office/officeart/2005/8/layout/StepDownProcess"/>
    <dgm:cxn modelId="{2B5D1460-547F-4AD1-993B-486A6410FA0C}" type="presParOf" srcId="{88358670-7AA0-469E-8212-17247D036512}" destId="{9E029998-2541-44BC-B96D-A8CB38AD3A0D}" srcOrd="0" destOrd="0" presId="urn:microsoft.com/office/officeart/2005/8/layout/StepDownProcess"/>
    <dgm:cxn modelId="{0B4FCC4A-188D-4DB8-8B91-1DB393820D41}" type="presParOf" srcId="{88358670-7AA0-469E-8212-17247D036512}" destId="{F5C7D940-D04D-4FF5-9F58-5ADBA9563DD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21029-8FA6-49E2-8113-FE743636B457}">
      <dsp:nvSpPr>
        <dsp:cNvPr id="0" name=""/>
        <dsp:cNvSpPr/>
      </dsp:nvSpPr>
      <dsp:spPr>
        <a:xfrm rot="5400000">
          <a:off x="1381118" y="1483024"/>
          <a:ext cx="1311606" cy="14932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C6CF5-40FE-4C26-B79B-D0E6A62787AF}">
      <dsp:nvSpPr>
        <dsp:cNvPr id="0" name=""/>
        <dsp:cNvSpPr/>
      </dsp:nvSpPr>
      <dsp:spPr>
        <a:xfrm>
          <a:off x="1033622" y="29081"/>
          <a:ext cx="2207974" cy="1545510"/>
        </a:xfrm>
        <a:prstGeom prst="roundRect">
          <a:avLst>
            <a:gd name="adj" fmla="val 1667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>
              <a:solidFill>
                <a:schemeClr val="tx1"/>
              </a:solidFill>
            </a:rPr>
            <a:t>Schválené </a:t>
          </a:r>
          <a:r>
            <a:rPr lang="cs-CZ" sz="1900" b="0" kern="1200" dirty="0">
              <a:solidFill>
                <a:schemeClr val="tx1"/>
              </a:solidFill>
            </a:rPr>
            <a:t>SDV a ZZ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>
              <a:solidFill>
                <a:schemeClr val="tx1"/>
              </a:solidFill>
            </a:rPr>
            <a:t>Vydané </a:t>
          </a:r>
          <a:r>
            <a:rPr lang="cs-CZ" sz="1900" b="0" kern="1200" dirty="0">
              <a:solidFill>
                <a:schemeClr val="tx1"/>
              </a:solidFill>
            </a:rPr>
            <a:t>Prohlášení o způsobilosti výdajů </a:t>
          </a:r>
        </a:p>
      </dsp:txBody>
      <dsp:txXfrm>
        <a:off x="1109081" y="104540"/>
        <a:ext cx="2057056" cy="1394592"/>
      </dsp:txXfrm>
    </dsp:sp>
    <dsp:sp modelId="{D256596C-A58A-4AA5-8FDF-3545B8D9EE6D}">
      <dsp:nvSpPr>
        <dsp:cNvPr id="0" name=""/>
        <dsp:cNvSpPr/>
      </dsp:nvSpPr>
      <dsp:spPr>
        <a:xfrm>
          <a:off x="3241596" y="176481"/>
          <a:ext cx="1605869" cy="1249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02BBA-EA3B-4CDE-A851-558F0DC2C965}">
      <dsp:nvSpPr>
        <dsp:cNvPr id="0" name=""/>
        <dsp:cNvSpPr/>
      </dsp:nvSpPr>
      <dsp:spPr>
        <a:xfrm rot="5400000">
          <a:off x="3211763" y="3219142"/>
          <a:ext cx="1311606" cy="14932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57C165-7A72-47BD-A13C-D211A3BFA7B6}">
      <dsp:nvSpPr>
        <dsp:cNvPr id="0" name=""/>
        <dsp:cNvSpPr/>
      </dsp:nvSpPr>
      <dsp:spPr>
        <a:xfrm>
          <a:off x="2864267" y="1765199"/>
          <a:ext cx="2207974" cy="1545510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>
              <a:solidFill>
                <a:schemeClr val="tx1"/>
              </a:solidFill>
            </a:rPr>
            <a:t>Proplaceno 75%  </a:t>
          </a:r>
          <a:r>
            <a:rPr lang="cs-CZ" sz="2200" kern="1200" dirty="0">
              <a:solidFill>
                <a:schemeClr val="tx1"/>
              </a:solidFill>
            </a:rPr>
            <a:t>částky dotace (max. 85%)</a:t>
          </a:r>
        </a:p>
      </dsp:txBody>
      <dsp:txXfrm>
        <a:off x="2939726" y="1840658"/>
        <a:ext cx="2057056" cy="1394592"/>
      </dsp:txXfrm>
    </dsp:sp>
    <dsp:sp modelId="{F4D24935-79A5-4F84-9E8D-ABF2016ECD29}">
      <dsp:nvSpPr>
        <dsp:cNvPr id="0" name=""/>
        <dsp:cNvSpPr/>
      </dsp:nvSpPr>
      <dsp:spPr>
        <a:xfrm>
          <a:off x="5058182" y="1947475"/>
          <a:ext cx="4634685" cy="1179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200" b="0" kern="1200" dirty="0"/>
            <a:t>Do </a:t>
          </a:r>
          <a:r>
            <a:rPr lang="cs-CZ" sz="2200" b="1" kern="1200" dirty="0"/>
            <a:t>7 kalendářních dní </a:t>
          </a:r>
          <a:r>
            <a:rPr lang="cs-CZ" sz="2200" kern="1200" dirty="0"/>
            <a:t>na účet KU (pokud má Správce k dispozici finanční prostředky ze zálohových plateb)</a:t>
          </a:r>
        </a:p>
      </dsp:txBody>
      <dsp:txXfrm>
        <a:off x="5058182" y="1947475"/>
        <a:ext cx="4634685" cy="1179396"/>
      </dsp:txXfrm>
    </dsp:sp>
    <dsp:sp modelId="{9E029998-2541-44BC-B96D-A8CB38AD3A0D}">
      <dsp:nvSpPr>
        <dsp:cNvPr id="0" name=""/>
        <dsp:cNvSpPr/>
      </dsp:nvSpPr>
      <dsp:spPr>
        <a:xfrm>
          <a:off x="4694912" y="3501317"/>
          <a:ext cx="2207974" cy="1545510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>
              <a:solidFill>
                <a:schemeClr val="tx1"/>
              </a:solidFill>
            </a:rPr>
            <a:t>Proplaceno 25%  </a:t>
          </a:r>
          <a:r>
            <a:rPr lang="cs-CZ" sz="2200" kern="1200" dirty="0">
              <a:solidFill>
                <a:schemeClr val="tx1"/>
              </a:solidFill>
            </a:rPr>
            <a:t>částky dotace (max. 85%)</a:t>
          </a:r>
          <a:endParaRPr lang="cs-CZ" sz="2200" kern="1200" dirty="0"/>
        </a:p>
      </dsp:txBody>
      <dsp:txXfrm>
        <a:off x="4770371" y="3576776"/>
        <a:ext cx="2057056" cy="1394592"/>
      </dsp:txXfrm>
    </dsp:sp>
    <dsp:sp modelId="{F5C7D940-D04D-4FF5-9F58-5ADBA9563DD0}">
      <dsp:nvSpPr>
        <dsp:cNvPr id="0" name=""/>
        <dsp:cNvSpPr/>
      </dsp:nvSpPr>
      <dsp:spPr>
        <a:xfrm>
          <a:off x="6969353" y="3785904"/>
          <a:ext cx="2734892" cy="100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Do </a:t>
          </a:r>
          <a:r>
            <a:rPr lang="cs-CZ" sz="1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7 kalendářních dní </a:t>
          </a: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 zveřejnění  Osvědčení o způsobilosti výdajů Kontrolorem K v ITMS.</a:t>
          </a:r>
        </a:p>
      </dsp:txBody>
      <dsp:txXfrm>
        <a:off x="6969353" y="3785904"/>
        <a:ext cx="2734892" cy="1002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295401"/>
            <a:ext cx="9395791" cy="2133599"/>
          </a:xfrm>
        </p:spPr>
        <p:txBody>
          <a:bodyPr/>
          <a:lstStyle/>
          <a:p>
            <a:r>
              <a:rPr lang="cs-CZ" b="1" dirty="0"/>
              <a:t>Realizace a vyúčtování 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9855"/>
            <a:ext cx="9144000" cy="1655762"/>
          </a:xfrm>
        </p:spPr>
        <p:txBody>
          <a:bodyPr>
            <a:normAutofit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631"/>
            <a:ext cx="10515600" cy="1325563"/>
          </a:xfrm>
        </p:spPr>
        <p:txBody>
          <a:bodyPr/>
          <a:lstStyle/>
          <a:p>
            <a:r>
              <a:rPr lang="cs-CZ" b="1"/>
              <a:t>Realizace </a:t>
            </a:r>
            <a:r>
              <a:rPr lang="cs-CZ" b="1" dirty="0"/>
              <a:t>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256" y="1025236"/>
            <a:ext cx="11151253" cy="573578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s-CZ" sz="3700" dirty="0"/>
              <a:t>Žadatel realizuje projekt dle:</a:t>
            </a:r>
          </a:p>
          <a:p>
            <a:pPr lvl="1" algn="just">
              <a:buFontTx/>
              <a:buChar char="-"/>
            </a:pPr>
            <a:r>
              <a:rPr lang="cs-CZ" altLang="cs-CZ" sz="3700" dirty="0"/>
              <a:t>schválené </a:t>
            </a:r>
            <a:r>
              <a:rPr lang="cs-CZ" altLang="cs-CZ" sz="3700" dirty="0" err="1"/>
              <a:t>ŽoNFP</a:t>
            </a:r>
            <a:r>
              <a:rPr lang="cs-CZ" altLang="cs-CZ" sz="3700" dirty="0"/>
              <a:t> a rozpočtu projektu, Smlouvy o NFP,</a:t>
            </a:r>
            <a:endParaRPr lang="cs-CZ" sz="3700" b="1" dirty="0"/>
          </a:p>
          <a:p>
            <a:pPr lvl="1" algn="just">
              <a:buFontTx/>
              <a:buChar char="-"/>
            </a:pPr>
            <a:r>
              <a:rPr lang="cs-CZ" sz="3700" b="1" dirty="0"/>
              <a:t>Příručky pro žadatele a konečné uživatele, </a:t>
            </a:r>
            <a:r>
              <a:rPr lang="cs-CZ" sz="3700" dirty="0"/>
              <a:t>včetně příloh a zbývající dokumentace.</a:t>
            </a:r>
          </a:p>
          <a:p>
            <a:pPr algn="just"/>
            <a:endParaRPr lang="cs-CZ" sz="3700" dirty="0"/>
          </a:p>
          <a:p>
            <a:pPr algn="just"/>
            <a:r>
              <a:rPr lang="cs-CZ" sz="3700" dirty="0"/>
              <a:t>Podle závažnosti se změny v projektu dělí na:</a:t>
            </a:r>
          </a:p>
          <a:p>
            <a:pPr lvl="1" algn="just">
              <a:buFontTx/>
              <a:buChar char="-"/>
            </a:pPr>
            <a:r>
              <a:rPr lang="cs-CZ" sz="3700" b="1" dirty="0"/>
              <a:t>oznámení</a:t>
            </a:r>
            <a:r>
              <a:rPr lang="cs-CZ" sz="3700" dirty="0"/>
              <a:t> o změně údajů,</a:t>
            </a:r>
          </a:p>
          <a:p>
            <a:pPr lvl="1" algn="just">
              <a:buFontTx/>
              <a:buChar char="-"/>
            </a:pPr>
            <a:r>
              <a:rPr lang="cs-CZ" sz="3700" b="1" dirty="0"/>
              <a:t>nepodstatné</a:t>
            </a:r>
            <a:r>
              <a:rPr lang="cs-CZ" sz="3700" dirty="0"/>
              <a:t> změny,</a:t>
            </a:r>
          </a:p>
          <a:p>
            <a:pPr lvl="1" algn="just">
              <a:buFontTx/>
              <a:buChar char="-"/>
            </a:pPr>
            <a:r>
              <a:rPr lang="cs-CZ" sz="3700" b="1" dirty="0"/>
              <a:t>podstatné</a:t>
            </a:r>
            <a:r>
              <a:rPr lang="cs-CZ" sz="3700" dirty="0"/>
              <a:t> změny,</a:t>
            </a:r>
          </a:p>
          <a:p>
            <a:pPr marL="720725" lvl="1" indent="-263525" algn="just">
              <a:lnSpc>
                <a:spcPct val="100000"/>
              </a:lnSpc>
              <a:buNone/>
            </a:pPr>
            <a:r>
              <a:rPr lang="cs-CZ" sz="3700" dirty="0"/>
              <a:t>-  </a:t>
            </a:r>
            <a:r>
              <a:rPr lang="cs-CZ" sz="3700" b="1" dirty="0"/>
              <a:t>nepřípustné</a:t>
            </a:r>
            <a:r>
              <a:rPr lang="cs-CZ" sz="3700" dirty="0"/>
              <a:t> změny.</a:t>
            </a:r>
          </a:p>
          <a:p>
            <a:pPr lvl="1" algn="just">
              <a:buFontTx/>
              <a:buChar char="-"/>
            </a:pPr>
            <a:endParaRPr lang="cs-CZ" sz="3700" dirty="0"/>
          </a:p>
          <a:p>
            <a:pPr algn="just"/>
            <a:r>
              <a:rPr lang="cs-CZ" sz="3700" dirty="0"/>
              <a:t>Všechny úpravy malého projektu v porovnání se Smlouvou o NFP musí být oznámeny </a:t>
            </a:r>
            <a:r>
              <a:rPr lang="cs-CZ" sz="3700" b="1" dirty="0"/>
              <a:t>písemně dříve, než nastanou </a:t>
            </a:r>
            <a:r>
              <a:rPr lang="cs-CZ" sz="3700" dirty="0"/>
              <a:t>a při jejich hlášení a schvalovaní musí být dodrženy adekvátní postupy.</a:t>
            </a:r>
          </a:p>
          <a:p>
            <a:pPr algn="just"/>
            <a:endParaRPr lang="cs-CZ" sz="3700" dirty="0"/>
          </a:p>
          <a:p>
            <a:pPr algn="just"/>
            <a:r>
              <a:rPr lang="cs-CZ" sz="3400" dirty="0"/>
              <a:t>Nepodstatné změny detailně popsat Správci ve formě oznámení v závěrečné zprávě.</a:t>
            </a:r>
          </a:p>
        </p:txBody>
      </p:sp>
    </p:spTree>
    <p:extLst>
      <p:ext uri="{BB962C8B-B14F-4D97-AF65-F5344CB8AC3E}">
        <p14:creationId xmlns:p14="http://schemas.microsoft.com/office/powerpoint/2010/main" val="185133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FD16-40F7-4B31-9B60-B351EF44E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0292"/>
            <a:ext cx="10515600" cy="1325563"/>
          </a:xfrm>
        </p:spPr>
        <p:txBody>
          <a:bodyPr/>
          <a:lstStyle/>
          <a:p>
            <a:r>
              <a:rPr lang="cs-CZ" b="1" dirty="0"/>
              <a:t>Majetek pořízený z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85BB4E5-6470-40CD-822C-926842CE4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1177562"/>
            <a:ext cx="11416146" cy="549592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Majetek nabytý z prostředků strukturálních fondů </a:t>
            </a:r>
            <a:r>
              <a:rPr lang="cs-CZ" b="1" dirty="0"/>
              <a:t>musí být ve vlastnictví KU </a:t>
            </a:r>
            <a:r>
              <a:rPr lang="cs-CZ" dirty="0"/>
              <a:t>malého projektu, </a:t>
            </a:r>
          </a:p>
          <a:p>
            <a:pPr algn="just"/>
            <a:r>
              <a:rPr lang="cs-CZ" dirty="0"/>
              <a:t>Během 5 let od finančního ukončení malého projektu </a:t>
            </a:r>
            <a:r>
              <a:rPr lang="cs-CZ" b="1" dirty="0"/>
              <a:t>není možné převést majetek na jiného majitele</a:t>
            </a:r>
            <a:r>
              <a:rPr lang="cs-CZ" dirty="0"/>
              <a:t>, ani jej založit či zatížit věcnými právy,  </a:t>
            </a:r>
          </a:p>
          <a:p>
            <a:pPr algn="just"/>
            <a:r>
              <a:rPr lang="cs-CZ" b="1" dirty="0"/>
              <a:t>Výjimky</a:t>
            </a:r>
            <a:r>
              <a:rPr lang="cs-CZ" dirty="0"/>
              <a:t>: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Zajištění </a:t>
            </a:r>
            <a:r>
              <a:rPr lang="cs-CZ" sz="2600" u="sng" dirty="0"/>
              <a:t>úvěru vůči vlastnímu spolufinancování </a:t>
            </a:r>
            <a:r>
              <a:rPr lang="cs-CZ" sz="2600" dirty="0"/>
              <a:t>malého projektu,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KU </a:t>
            </a:r>
            <a:r>
              <a:rPr lang="cs-CZ" sz="2600" u="sng" dirty="0"/>
              <a:t>zapůjčí nabytý majetek jinému Partnerovi MP </a:t>
            </a:r>
            <a:r>
              <a:rPr lang="cs-CZ" sz="2600" dirty="0"/>
              <a:t>po předchozím souhlasu Správce,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V případech </a:t>
            </a:r>
            <a:r>
              <a:rPr lang="cs-CZ" sz="2600" u="sng" dirty="0"/>
              <a:t>převodu správy majetku </a:t>
            </a:r>
            <a:r>
              <a:rPr lang="cs-CZ" sz="2600" dirty="0"/>
              <a:t>mezi územním samosprávným celkem a jím zřízenou/založenou příspěvkovou/rozpočtovou organizací v době udržitelnosti MP uděluje písemný souhlas příslušný Správce.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720725" indent="-638175" algn="just">
              <a:buNone/>
              <a:tabLst>
                <a:tab pos="720725" algn="l"/>
              </a:tabLst>
            </a:pPr>
            <a:r>
              <a:rPr lang="cs-CZ" sz="3000" b="1" dirty="0">
                <a:solidFill>
                  <a:srgbClr val="FF0000"/>
                </a:solidFill>
              </a:rPr>
              <a:t>! ! ! 	</a:t>
            </a:r>
            <a:r>
              <a:rPr lang="cs-CZ" dirty="0"/>
              <a:t>Je třeba v ZZ dostatečně popsat </a:t>
            </a:r>
            <a:r>
              <a:rPr lang="cs-CZ" b="1" dirty="0"/>
              <a:t>využitelnost tohoto majetku v době udržitelnosti projektu </a:t>
            </a:r>
            <a:r>
              <a:rPr lang="cs-CZ" dirty="0"/>
              <a:t>pro potřeby česko-slovenské spolupráce.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260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DB279D-CC72-4087-8055-7FE46DAB9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Příjmy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460A99-2EC9-4B3A-9632-A7085B2C6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607126"/>
            <a:ext cx="10861963" cy="5043055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 malých projektů jsou sledovány pouze příjmy, </a:t>
            </a:r>
            <a:r>
              <a:rPr lang="cs-CZ" b="1" dirty="0"/>
              <a:t>které vzniknou v průběhu jeho realizace</a:t>
            </a:r>
            <a:r>
              <a:rPr lang="cs-CZ" dirty="0"/>
              <a:t>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V </a:t>
            </a:r>
            <a:r>
              <a:rPr lang="cs-CZ" b="1" dirty="0"/>
              <a:t>době udržitelnosti </a:t>
            </a:r>
            <a:r>
              <a:rPr lang="cs-CZ" dirty="0"/>
              <a:t>se příjmy malého projektu nesledují.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Příjmy </a:t>
            </a:r>
            <a:r>
              <a:rPr lang="cs-CZ" b="1" dirty="0"/>
              <a:t>mohou být použity jako zdroj vlastních prostředků </a:t>
            </a:r>
            <a:r>
              <a:rPr lang="cs-CZ" dirty="0"/>
              <a:t>na spolufinancování konečným uživatelem.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Pokud skutečně prokázané </a:t>
            </a:r>
            <a:r>
              <a:rPr lang="cs-CZ" b="1" dirty="0"/>
              <a:t>příjmy přesahují výši vlastního podílu </a:t>
            </a:r>
            <a:r>
              <a:rPr lang="cs-CZ" dirty="0"/>
              <a:t>spolufinancování konečného uživatele, </a:t>
            </a:r>
            <a:r>
              <a:rPr lang="cs-CZ" b="1" dirty="0"/>
              <a:t>snižuje se celkový příspěvek z NFP o částku</a:t>
            </a:r>
            <a:r>
              <a:rPr lang="cs-CZ" dirty="0"/>
              <a:t>, o kterou příjmy výši vlastního spolufinancování překračují.</a:t>
            </a:r>
          </a:p>
        </p:txBody>
      </p:sp>
    </p:spTree>
    <p:extLst>
      <p:ext uri="{BB962C8B-B14F-4D97-AF65-F5344CB8AC3E}">
        <p14:creationId xmlns:p14="http://schemas.microsoft.com/office/powerpoint/2010/main" val="334742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BC1E4-CB06-46C8-A4CC-0C689ADB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647218" cy="1325563"/>
          </a:xfrm>
        </p:spPr>
        <p:txBody>
          <a:bodyPr/>
          <a:lstStyle/>
          <a:p>
            <a:r>
              <a:rPr lang="cs-CZ" b="1" dirty="0"/>
              <a:t>Vyúčtování malého projektu a závěrečná zpráva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76FA357-FF5F-42B6-B19F-B248D8E1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157"/>
            <a:ext cx="10515600" cy="462431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Dokládá se </a:t>
            </a:r>
            <a:r>
              <a:rPr lang="cs-CZ" b="1" dirty="0"/>
              <a:t>po fyzickém ukončení </a:t>
            </a:r>
            <a:r>
              <a:rPr lang="cs-CZ" dirty="0"/>
              <a:t>realizace projektu (všech aktivit),</a:t>
            </a:r>
          </a:p>
          <a:p>
            <a:pPr algn="just"/>
            <a:r>
              <a:rPr lang="cs-CZ" dirty="0"/>
              <a:t>Projekt </a:t>
            </a:r>
            <a:r>
              <a:rPr lang="cs-CZ" b="1" dirty="0"/>
              <a:t>musí být finančně ukončen </a:t>
            </a:r>
            <a:r>
              <a:rPr lang="cs-CZ" dirty="0"/>
              <a:t>(vše uhrazeno),</a:t>
            </a:r>
          </a:p>
          <a:p>
            <a:pPr algn="just"/>
            <a:r>
              <a:rPr lang="cs-CZ" dirty="0"/>
              <a:t>Dokládání </a:t>
            </a:r>
            <a:r>
              <a:rPr lang="cs-CZ" b="1" dirty="0"/>
              <a:t>do 30 kalendářních dní </a:t>
            </a:r>
            <a:r>
              <a:rPr lang="cs-CZ" dirty="0"/>
              <a:t>od fyzického ukončení,</a:t>
            </a:r>
          </a:p>
          <a:p>
            <a:pPr algn="just"/>
            <a:r>
              <a:rPr lang="cs-CZ" dirty="0"/>
              <a:t>KU je povinen zpracovat a předložit </a:t>
            </a:r>
            <a:r>
              <a:rPr lang="cs-CZ" b="1" dirty="0"/>
              <a:t>Závěrečnou zprávu včetně příloh</a:t>
            </a:r>
            <a:r>
              <a:rPr lang="cs-CZ" dirty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Vyúčtování malého projektu: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věcné informace </a:t>
            </a:r>
            <a:r>
              <a:rPr lang="cs-CZ" sz="2800" dirty="0"/>
              <a:t>– prostřednictvím Závěrečné zprávy,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finanční informace </a:t>
            </a:r>
            <a:r>
              <a:rPr lang="cs-CZ" sz="2800" dirty="0"/>
              <a:t>– prostřednictvím Seznamu deklarovaných výdajů.</a:t>
            </a:r>
          </a:p>
        </p:txBody>
      </p:sp>
    </p:spTree>
    <p:extLst>
      <p:ext uri="{BB962C8B-B14F-4D97-AF65-F5344CB8AC3E}">
        <p14:creationId xmlns:p14="http://schemas.microsoft.com/office/powerpoint/2010/main" val="3238915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800BAED8-D699-49E8-B1CC-380196B1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2400"/>
            <a:ext cx="10515600" cy="658906"/>
          </a:xfrm>
        </p:spPr>
        <p:txBody>
          <a:bodyPr>
            <a:noAutofit/>
          </a:bodyPr>
          <a:lstStyle/>
          <a:p>
            <a:r>
              <a:rPr lang="cs-CZ" b="1" dirty="0"/>
              <a:t>Vyúčtování malého projektu - dokladování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9E4ED13-F929-40B7-9B9F-A3A44E556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815"/>
            <a:ext cx="11429999" cy="5714185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Závěrečná zpráva </a:t>
            </a:r>
          </a:p>
          <a:p>
            <a:pPr algn="just"/>
            <a:r>
              <a:rPr lang="cs-CZ" b="1" dirty="0"/>
              <a:t>Povinné přílohy Závěrečné zprávy: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Seznam deklarovaných výdajů,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Kopie účetních dokladů a Výpis z analytické evidence MP a výpis analytické evidence pokladní knihy MP – tj. Doklad osvědčující zaúčtování všech položek v účetnictví KU,</a:t>
            </a:r>
          </a:p>
          <a:p>
            <a:pPr marL="1163638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Dokumentaci k výběrovým řízením (je-li relevantní),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Rekapitulaci mzdových nákladů, 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Rekapitulaci cestovních nákladů,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Doložení publicity malého projektu,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Fotodokumentaci z realizace aktivit a výstupů MP,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Další povinnou dokumentaci (zápisy ze schůzek, prezenční listiny, atd.).</a:t>
            </a:r>
          </a:p>
          <a:p>
            <a:pPr lvl="0" algn="just"/>
            <a:r>
              <a:rPr lang="cs-CZ" b="1" dirty="0"/>
              <a:t>Nepovinné přílohy Závěrečné zprávy: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Propočet režijních nákladů (je-li relevantní), 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Nepovinné přílohy.</a:t>
            </a:r>
          </a:p>
        </p:txBody>
      </p:sp>
    </p:spTree>
    <p:extLst>
      <p:ext uri="{BB962C8B-B14F-4D97-AF65-F5344CB8AC3E}">
        <p14:creationId xmlns:p14="http://schemas.microsoft.com/office/powerpoint/2010/main" val="109813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D96841-F12D-4EB2-BC5B-EAB9621C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0156"/>
            <a:ext cx="10515600" cy="1325563"/>
          </a:xfrm>
        </p:spPr>
        <p:txBody>
          <a:bodyPr/>
          <a:lstStyle/>
          <a:p>
            <a:r>
              <a:rPr lang="cs-CZ" b="1" dirty="0"/>
              <a:t>Závěrečná zpráva - Hlavní body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53F026-C28F-4623-9337-E304EC3D1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2" y="1225407"/>
            <a:ext cx="11222183" cy="5119975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Identifikační údaje MP, KU a partnerů, </a:t>
            </a:r>
          </a:p>
          <a:p>
            <a:r>
              <a:rPr lang="cs-CZ" dirty="0"/>
              <a:t>Údaje o Smlouvě o poskytnutí NFP,</a:t>
            </a:r>
          </a:p>
          <a:p>
            <a:r>
              <a:rPr lang="cs-CZ" dirty="0"/>
              <a:t>Informace k horizontálním principům,</a:t>
            </a:r>
          </a:p>
          <a:p>
            <a:r>
              <a:rPr lang="cs-CZ" dirty="0"/>
              <a:t>Podrobný popis realizovaných aktivit,</a:t>
            </a:r>
          </a:p>
          <a:p>
            <a:r>
              <a:rPr lang="cs-CZ" dirty="0"/>
              <a:t>Organizační a technické zajištění malého projektu,</a:t>
            </a:r>
          </a:p>
          <a:p>
            <a:r>
              <a:rPr lang="cs-CZ" dirty="0"/>
              <a:t>Popis realizovaných výběrových řízení,</a:t>
            </a:r>
          </a:p>
          <a:p>
            <a:r>
              <a:rPr lang="cs-CZ" dirty="0"/>
              <a:t>Zhodnocení přeshraničního dopadu a spolupráce,</a:t>
            </a:r>
          </a:p>
          <a:p>
            <a:r>
              <a:rPr lang="cs-CZ" dirty="0"/>
              <a:t>Popis problémů, změn, které vznikly v době realizace MP a opravná opatření,</a:t>
            </a:r>
          </a:p>
          <a:p>
            <a:r>
              <a:rPr lang="cs-CZ" dirty="0"/>
              <a:t>Přehled dosažených měřitelných ukazatelů MP,</a:t>
            </a:r>
          </a:p>
          <a:p>
            <a:r>
              <a:rPr lang="cs-CZ" dirty="0"/>
              <a:t>Popis opatření k zajištění publicity a propagace MP,</a:t>
            </a:r>
          </a:p>
          <a:p>
            <a:r>
              <a:rPr lang="cs-CZ" dirty="0"/>
              <a:t>Udržitelnost MP (personální a technická, finanční),</a:t>
            </a:r>
          </a:p>
          <a:p>
            <a:r>
              <a:rPr lang="cs-CZ" dirty="0"/>
              <a:t>Financování MP.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podepsaný originál (POZOR NA POČET PODPISŮ) + 1 x elektronická verze.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116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5951D28-9CEE-43B5-B348-3512EBDB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56"/>
            <a:ext cx="10515600" cy="1325563"/>
          </a:xfrm>
        </p:spPr>
        <p:txBody>
          <a:bodyPr/>
          <a:lstStyle/>
          <a:p>
            <a:r>
              <a:rPr lang="cs-CZ" b="1" dirty="0"/>
              <a:t>Doplnění podkladů a případné výzvy Správce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3ADE6606-5193-4D77-A1BC-7A756B672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45198" y="489126"/>
            <a:ext cx="10515600" cy="5221356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Zástupný symbol pro obsah 3">
            <a:extLst>
              <a:ext uri="{FF2B5EF4-FFF2-40B4-BE49-F238E27FC236}">
                <a16:creationId xmlns:a16="http://schemas.microsoft.com/office/drawing/2014/main" id="{4CA8B937-30BC-4939-8216-E0B017C14732}"/>
              </a:ext>
            </a:extLst>
          </p:cNvPr>
          <p:cNvSpPr txBox="1">
            <a:spLocks/>
          </p:cNvSpPr>
          <p:nvPr/>
        </p:nvSpPr>
        <p:spPr>
          <a:xfrm>
            <a:off x="7994073" y="1323003"/>
            <a:ext cx="3948545" cy="5437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KU nepředloží max. do 60 kalendářních dní ZZ a </a:t>
            </a:r>
            <a:r>
              <a:rPr lang="cs-CZ" b="1" dirty="0"/>
              <a:t>Správce může odstoupit </a:t>
            </a:r>
            <a:r>
              <a:rPr lang="cs-CZ" dirty="0"/>
              <a:t>od Smlouvy.</a:t>
            </a:r>
          </a:p>
          <a:p>
            <a:r>
              <a:rPr lang="cs-CZ" dirty="0"/>
              <a:t>KU </a:t>
            </a:r>
            <a:r>
              <a:rPr lang="cs-CZ" b="1" dirty="0"/>
              <a:t>vyprší lhůty </a:t>
            </a:r>
            <a:r>
              <a:rPr lang="cs-CZ" dirty="0"/>
              <a:t>a Správce do 15 kal. dní </a:t>
            </a:r>
            <a:r>
              <a:rPr lang="cs-CZ" b="1" dirty="0"/>
              <a:t>ukončí</a:t>
            </a:r>
            <a:r>
              <a:rPr lang="cs-CZ" dirty="0"/>
              <a:t> ověření MP.</a:t>
            </a:r>
          </a:p>
          <a:p>
            <a:r>
              <a:rPr lang="cs-CZ" dirty="0"/>
              <a:t>Lhůta 120 kal. dní může být v odůvodněných případech prodloužena.</a:t>
            </a:r>
          </a:p>
          <a:p>
            <a:r>
              <a:rPr lang="cs-CZ" dirty="0"/>
              <a:t>U ukončených a ověřených MP vystaví Správce </a:t>
            </a:r>
            <a:r>
              <a:rPr lang="cs-CZ" b="1" dirty="0"/>
              <a:t>PROHLÁŠENÍ O ZPŮSOBILOSTI VÝDAJŮ ZA MALÝ PROJEKT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515842F-F7B7-4B9E-BB92-3D6551E57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1" y="1377118"/>
            <a:ext cx="7477496" cy="522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0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5951D28-9CEE-43B5-B348-3512EBDB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798"/>
            <a:ext cx="10515600" cy="1325563"/>
          </a:xfrm>
        </p:spPr>
        <p:txBody>
          <a:bodyPr/>
          <a:lstStyle/>
          <a:p>
            <a:r>
              <a:rPr lang="cs-CZ" b="1" dirty="0"/>
              <a:t>Finanční ukončení malého projektu</a:t>
            </a:r>
          </a:p>
        </p:txBody>
      </p:sp>
      <p:sp>
        <p:nvSpPr>
          <p:cNvPr id="6" name="Zástupný symbol pro obsah 3">
            <a:extLst>
              <a:ext uri="{FF2B5EF4-FFF2-40B4-BE49-F238E27FC236}">
                <a16:creationId xmlns:a16="http://schemas.microsoft.com/office/drawing/2014/main" id="{4CA8B937-30BC-4939-8216-E0B017C14732}"/>
              </a:ext>
            </a:extLst>
          </p:cNvPr>
          <p:cNvSpPr txBox="1">
            <a:spLocks/>
          </p:cNvSpPr>
          <p:nvPr/>
        </p:nvSpPr>
        <p:spPr>
          <a:xfrm>
            <a:off x="8849591" y="1241765"/>
            <a:ext cx="3144982" cy="52334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Financování MP v rámci FMP je realizováno systémem </a:t>
            </a:r>
            <a:r>
              <a:rPr lang="cs-CZ" b="1" dirty="0"/>
              <a:t>refundace</a:t>
            </a:r>
            <a:r>
              <a:rPr lang="cs-CZ" dirty="0"/>
              <a:t>. </a:t>
            </a:r>
          </a:p>
          <a:p>
            <a:endParaRPr lang="cs-CZ" b="1" dirty="0"/>
          </a:p>
          <a:p>
            <a:r>
              <a:rPr lang="cs-CZ" b="1" dirty="0"/>
              <a:t>Kontrolor K </a:t>
            </a:r>
            <a:r>
              <a:rPr lang="cs-CZ" dirty="0"/>
              <a:t>= Centrum pro regionální rozvoj Olomouc</a:t>
            </a:r>
          </a:p>
          <a:p>
            <a:endParaRPr lang="cs-CZ" dirty="0"/>
          </a:p>
          <a:p>
            <a:r>
              <a:rPr lang="cs-CZ" dirty="0"/>
              <a:t>Správce FMP odesílá podklady kontrolorům K </a:t>
            </a:r>
            <a:r>
              <a:rPr lang="cs-CZ" b="1" dirty="0"/>
              <a:t>ve čtvrtletních intervalech</a:t>
            </a:r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2C5D5BA8-084F-4316-B206-E625436C62A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921328" y="1241765"/>
          <a:ext cx="10106891" cy="507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472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E8072-3DE5-4B13-B147-83C60C46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616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Ověřování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6AF1C59-3A4B-41E4-A2D6-9E8A4631C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470"/>
            <a:ext cx="10515600" cy="4930405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cs-CZ" b="1" dirty="0"/>
              <a:t>1. Ověření věcné/dokladové</a:t>
            </a:r>
            <a:endParaRPr lang="cs-CZ" sz="2000" b="1" dirty="0"/>
          </a:p>
          <a:p>
            <a:pPr marL="457200" lvl="1" indent="0">
              <a:buNone/>
            </a:pPr>
            <a:r>
              <a:rPr lang="cs-CZ" dirty="0"/>
              <a:t>1.1 Ověření dokladové – předběžné,</a:t>
            </a:r>
          </a:p>
          <a:p>
            <a:pPr marL="457200" lvl="1" indent="0">
              <a:buNone/>
            </a:pPr>
            <a:r>
              <a:rPr lang="cs-CZ" dirty="0"/>
              <a:t>1.2 Ověření dokladové – průběžné,</a:t>
            </a:r>
          </a:p>
          <a:p>
            <a:pPr marL="457200" lvl="1" indent="0">
              <a:buNone/>
            </a:pPr>
            <a:r>
              <a:rPr lang="cs-CZ" dirty="0"/>
              <a:t>1.3 Ověření dokladové – následné.</a:t>
            </a:r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2. Ověření na místě</a:t>
            </a:r>
            <a:endParaRPr lang="cs-CZ" sz="2000" b="1" dirty="0"/>
          </a:p>
          <a:p>
            <a:pPr marL="457200" lvl="1" indent="0">
              <a:buNone/>
            </a:pPr>
            <a:r>
              <a:rPr lang="cs-CZ" dirty="0"/>
              <a:t>2.1 Ověření na místě – předběžné,</a:t>
            </a:r>
          </a:p>
          <a:p>
            <a:pPr marL="457200" lvl="1" indent="0">
              <a:buNone/>
            </a:pPr>
            <a:r>
              <a:rPr lang="cs-CZ" dirty="0"/>
              <a:t>2.2 Ověření na místě – průběžné,</a:t>
            </a:r>
          </a:p>
          <a:p>
            <a:pPr marL="457200" lvl="1" indent="0">
              <a:buNone/>
            </a:pPr>
            <a:r>
              <a:rPr lang="cs-CZ" dirty="0"/>
              <a:t>2.3 Ověření na místě – následné.</a:t>
            </a:r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3. Mimořádné ověření na místě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4. Zpráva o udržitelnosti malého projektu </a:t>
            </a:r>
          </a:p>
          <a:p>
            <a:pPr marL="0" indent="0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dirty="0"/>
              <a:t>Podrobné informace jsou uvedeny v kap. 8 </a:t>
            </a:r>
            <a:r>
              <a:rPr lang="cs-CZ" dirty="0" err="1"/>
              <a:t>PPŽaKU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753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Udržitelnost, zpráva o udržitelnosti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81633"/>
            <a:ext cx="10515600" cy="4648414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Udržitelnost je povinná minimálně po dobu 5 let od finančního ukončení projektu.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Definuje ji žadatel v Žádosti o NFP.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Všechny investiční a vybrané neinvestiční projekty budou každoročně předkládat zprávu o udržitelnosti (zbývající na základě určení Správce).</a:t>
            </a:r>
          </a:p>
        </p:txBody>
      </p:sp>
    </p:spTree>
    <p:extLst>
      <p:ext uri="{BB962C8B-B14F-4D97-AF65-F5344CB8AC3E}">
        <p14:creationId xmlns:p14="http://schemas.microsoft.com/office/powerpoint/2010/main" val="353264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11BA33-AB63-4F8B-9ECA-BBABCBF4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Archivace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A00A94D-8719-4988-8A5C-09AF53921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Žadatel/Konečný uživatel je povinen uchovávat dokumentaci k MP do 31.12.2028!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/>
              <a:t>Do této doby je žadatel/KU povinen strpět výkon kontroly/auditu/ověření na místě ze strany oprávněných osob.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312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Bc. Hana Strnadelová</a:t>
            </a:r>
          </a:p>
          <a:p>
            <a:endParaRPr lang="cs-CZ" dirty="0"/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678</Words>
  <Application>Microsoft Office PowerPoint</Application>
  <PresentationFormat>Širokoúhlá obrazovka</PresentationFormat>
  <Paragraphs>122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Motiv Office</vt:lpstr>
      <vt:lpstr>Realizace a vyúčtování malého projektu</vt:lpstr>
      <vt:lpstr>Realizace malého projektu</vt:lpstr>
      <vt:lpstr>Majetek pořízený z malého projektu</vt:lpstr>
      <vt:lpstr>Příjmy malého projektu</vt:lpstr>
      <vt:lpstr>Vyúčtování malého projektu a závěrečná zpráva</vt:lpstr>
      <vt:lpstr>Vyúčtování malého projektu - dokladování</vt:lpstr>
      <vt:lpstr>Závěrečná zpráva - Hlavní body </vt:lpstr>
      <vt:lpstr>Doplnění podkladů a případné výzvy Správce</vt:lpstr>
      <vt:lpstr>Finanční ukončení malého projektu</vt:lpstr>
      <vt:lpstr>Ověřování malého projektu</vt:lpstr>
      <vt:lpstr>Udržitelnost, zpráva o udržitelnosti</vt:lpstr>
      <vt:lpstr>Archivace 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137</cp:revision>
  <cp:lastPrinted>2018-11-26T10:18:59Z</cp:lastPrinted>
  <dcterms:created xsi:type="dcterms:W3CDTF">2018-08-14T04:53:05Z</dcterms:created>
  <dcterms:modified xsi:type="dcterms:W3CDTF">2018-12-12T10:09:16Z</dcterms:modified>
</cp:coreProperties>
</file>