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9" r:id="rId3"/>
    <p:sldId id="306" r:id="rId4"/>
    <p:sldId id="417" r:id="rId5"/>
    <p:sldId id="420" r:id="rId6"/>
    <p:sldId id="435" r:id="rId7"/>
    <p:sldId id="421" r:id="rId8"/>
    <p:sldId id="436" r:id="rId9"/>
    <p:sldId id="446" r:id="rId10"/>
    <p:sldId id="438" r:id="rId11"/>
    <p:sldId id="445" r:id="rId12"/>
    <p:sldId id="440" r:id="rId13"/>
    <p:sldId id="443" r:id="rId14"/>
    <p:sldId id="448" r:id="rId15"/>
    <p:sldId id="441" r:id="rId16"/>
    <p:sldId id="442" r:id="rId17"/>
    <p:sldId id="433" r:id="rId18"/>
    <p:sldId id="305" r:id="rId19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7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A22CE-497B-49C4-A23A-391DA3FFB63B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010D7-6A62-44C8-B0C2-CC5397A2643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246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-RBK je sdružením právnických osob podle Občanského zákoníku, založeným zakladatelskou smlouvou dne 10.2.2000.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-Předmětem činnosti RBK je všestranný rozvoj regionu Zlínského,  Jihomoravského a Moravskoslezského kraje se zaměřením na přeshraniční spolupráci s partnerskými organizacemi ve Slovenské republice.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-RBK bude i v programovacím období 2014+  svěřena funkce tzv. „Správce fondu mikroprojektů“ a současně i vedoucího partnera  „střešního projektu“ financovaného z komunitního programu Interreg V-A . Na slovenské bude nově funkci přeshraničního partnera zastávat Žilinský samosprávný kraj. (dříve Trenčianský samosprávny kraj..)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cs-CZ" sz="1200" u="sng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V rámci dotačního období 2007-2013 budou prostřednictvím fondu mikroprojektů, spravovaného RBK dotačně podpořeny mikroprojekty v celkové výši cca 3,5 mil. EURO.     </a:t>
            </a:r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-Region Bílé Karpaty tak i v novém programovém období (jako jediná zlínská agentura) zajistí alokaci dotačních prostředků směrem k příjemcům a přispěje tak na české straně k všestrannému rozvoji dotčených regionů. Fond mikroprojektů má pro období 2014+ celkem k dispozici </a:t>
            </a: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 mil. EUR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(z toho bude polovinu obhospodařovat ŽSK). </a:t>
            </a:r>
          </a:p>
          <a:p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-Region Bílé Karpaty tak celkem v programovacím období 2014-2020 rozdělí do výše uvedených moravských krajů 4,5 mil. EUR.  Rozvoj území samotného Zlínského kraje může být prostřednictvím dotačních finančních prostředků FMP směřovaných k oprávněným příjemcům (tj. k veřejnému a neziskovému sektoru, školským organizacím) podpořen částkou cca 2-2,5 mil EUR s nutností vlastního dofinancování cca 450 tisíc EUR.</a:t>
            </a:r>
          </a:p>
          <a:p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cs-CZ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Kromě správy fondu mikroprojektů je předmětem činnosti RBK i ekonomická činnost, zaměřená na tvorbu programu rozvoje obcí, včetně zajištění dotačního managementu, projektového řízení a aktualizace.  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0C53D-CC89-42A1-BA8A-3F27914F8F90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8336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45789B-37A2-4CE9-99B8-957579CC9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F326A7E-B8F6-430D-8ACE-16D4E23CB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E8E0BE-2219-41AA-BB22-02EBA079D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003307-0D01-4FA2-AEE2-CB4C5ECF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8344BC-6953-4D98-B011-79AFBE8F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861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9974F4-6240-464F-8AEA-7A026ECF7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E246A4B-58FD-4043-ADD7-C2D0CE6AE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71CBE93-2F8D-4A5E-BDD3-BD841A419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9AC5BB-BD7C-497B-8D1E-7C96B4B05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686144-A4CD-4100-B2B5-2DA5E9F5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20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C5555C-1F15-4732-91A1-A72CCC29C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9EAD5C1-F17A-4FD6-9A3A-5EDCEE69A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E48E2D-E8CA-4964-9B63-0C5253415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EBBD79-BFF1-49E8-9C7E-0F2556AA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F82E48-393A-4021-A7EC-7C7CFE7A2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3189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DBD151-D8E0-4E63-946E-72F5B43A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48E99CE-B6A3-432B-90D1-FAE261447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8A5C5A4-F5B2-4F42-B5D3-54334D790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C0CCF9-1683-428C-9F2D-05E8C7D15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E4CFB5D-2707-48CD-B22A-F11FEDEF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997E28A-8D85-4DDC-A351-DF14632D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179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D5D825-B41D-49A4-895A-98295430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CC58DB7-E5D8-4457-A111-9614B5C30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27E3119-AFD0-467C-96C8-E46E53B46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CA3C3AF-5502-4340-A581-A1C6E5C79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8F9DFC4-1391-40BE-9CB0-496575AAD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5315DFB-14F6-440A-8327-78A7740A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DEB04FA-3F90-4C7C-B5AF-3A2D4D887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35D8BA-36F5-4E17-9578-FDCE1130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52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20232F-9943-43F5-8E56-3FECE950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843737D-2CB3-408E-ADAD-2BA978AA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9FE8B8C-8AE2-4EC0-8645-9E1AF61DE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75051D5-3C28-4067-8CF3-947D9C26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298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FFB580D-004B-4B6A-A8C0-E00E9948C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68489B3-BB66-4525-95FB-61C23212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1C03F7-ECAD-45FC-A69B-BD1800E6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187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29DBA7-5EE5-432B-AC7D-AAF624677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9139FA-56F0-4B49-B2AC-E87B0DD5A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E1E3F4E-9878-4AF8-BE58-66060F7A2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26A42B8-8B98-40F4-AB52-AB0EBD9C6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07A9AC-EAFA-4651-8395-C1DCB3E4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4924A16-92D3-4EA6-91BB-9A639656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930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990905-0CB3-459E-9E28-E012CA23B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3983313-1452-445A-8844-1D1A77C808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5462AD5-FE5E-4269-843F-6CE13FBAC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178432A-2E13-4EBB-9313-4EBA437E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436960-1302-412B-A701-DDF0A0EC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220FE54-0E9C-4319-BAF8-31ACF081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136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0888BC-741D-4290-A85E-B2821920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E388F38-5AA9-4B87-A938-ADC6EEA4E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6CA6B8-DA61-4ED9-B513-0983D94A3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10B3F7-5DE8-49A7-84B2-9BF80F99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22531B-E8DD-4589-AF94-B49C9E2D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54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1A031AF-05DC-4CBC-AD84-E0B0C8694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17B0B0D-D884-484C-BB15-D8B8D3EC0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8F475A-2BEC-4E28-A217-05649A35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F0BC28-1A70-4A59-A375-DB461E6C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3B03CA-5FFE-43CB-8D3F-B06106C3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82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B16F9F9-8239-4195-B9DA-6AFBB0F91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4A36FAD-9CD1-4585-B374-6C827DACE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55A7C8-B4B8-4FF7-9FE0-EA39225F3E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7824D-6C38-4B47-A913-7FE54077E07F}" type="datetimeFigureOut">
              <a:rPr lang="cs-CZ" smtClean="0"/>
              <a:t>12.12.2018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8C6EB9-F250-4831-ADA2-9E63F661C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53125E-A8BD-4F56-B2F7-51D5628FE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89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gionbilekarpaty.cz/" TargetMode="External"/><Relationship Id="rId2" Type="http://schemas.openxmlformats.org/officeDocument/2006/relationships/hyperlink" Target="mailto:fmp@regionbilekarpaty.cz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4B5ADB-68B2-4251-A821-0F4B181B6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8103" y="1295401"/>
            <a:ext cx="9395791" cy="2133599"/>
          </a:xfrm>
        </p:spPr>
        <p:txBody>
          <a:bodyPr>
            <a:normAutofit/>
          </a:bodyPr>
          <a:lstStyle/>
          <a:p>
            <a:r>
              <a:rPr lang="cs-CZ" b="1" dirty="0"/>
              <a:t>Představení </a:t>
            </a:r>
            <a:br>
              <a:rPr lang="cs-CZ" b="1" dirty="0"/>
            </a:br>
            <a:r>
              <a:rPr lang="cs-CZ" b="1" dirty="0"/>
              <a:t>2. a 3. výzvy FMP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9CDC362-380F-4652-95EC-1B455EDF4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395790" cy="2133598"/>
          </a:xfrm>
        </p:spPr>
        <p:txBody>
          <a:bodyPr>
            <a:normAutofit lnSpcReduction="10000"/>
          </a:bodyPr>
          <a:lstStyle/>
          <a:p>
            <a:endParaRPr lang="cs-CZ" dirty="0"/>
          </a:p>
          <a:p>
            <a:endParaRPr lang="cs-CZ" dirty="0"/>
          </a:p>
          <a:p>
            <a:r>
              <a:rPr lang="cs-CZ" b="1" dirty="0"/>
              <a:t>Seminář pro žadatele</a:t>
            </a:r>
          </a:p>
          <a:p>
            <a:endParaRPr lang="cs-CZ" dirty="0"/>
          </a:p>
          <a:p>
            <a:r>
              <a:rPr lang="cs-CZ" dirty="0"/>
              <a:t>18. 12. 2018</a:t>
            </a:r>
            <a:r>
              <a:rPr lang="cs-CZ"/>
              <a:t>, Ostrava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327D3B9-9096-4241-A666-4D181B64C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4" y="107710"/>
            <a:ext cx="11224591" cy="101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0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130241" y="239653"/>
            <a:ext cx="7467600" cy="1040507"/>
          </a:xfrm>
        </p:spPr>
        <p:txBody>
          <a:bodyPr>
            <a:noAutofit/>
          </a:bodyPr>
          <a:lstStyle/>
          <a:p>
            <a:pPr algn="ctr"/>
            <a:r>
              <a:rPr lang="cs-CZ" b="1" dirty="0"/>
              <a:t>Region Bílé Karpaty 2007+</a:t>
            </a:r>
          </a:p>
        </p:txBody>
      </p:sp>
      <p:sp>
        <p:nvSpPr>
          <p:cNvPr id="2" name="Zástupný symbol pro obsah 1"/>
          <p:cNvSpPr>
            <a:spLocks noGrp="1"/>
          </p:cNvSpPr>
          <p:nvPr>
            <p:ph sz="quarter" idx="1"/>
          </p:nvPr>
        </p:nvSpPr>
        <p:spPr>
          <a:xfrm>
            <a:off x="448887" y="1280159"/>
            <a:ext cx="10523914" cy="53381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b="1" dirty="0"/>
              <a:t>RBK - Správce Fondu </a:t>
            </a:r>
            <a:r>
              <a:rPr lang="cs-CZ" sz="2400" b="1" dirty="0" err="1"/>
              <a:t>mikroprojektů</a:t>
            </a:r>
            <a:r>
              <a:rPr lang="cs-CZ" sz="2400" b="1" dirty="0"/>
              <a:t> OPPS SR-ČR 2007+</a:t>
            </a:r>
            <a:endParaRPr lang="cs-CZ" sz="2400" dirty="0"/>
          </a:p>
          <a:p>
            <a:r>
              <a:rPr lang="cs-CZ" sz="2400" dirty="0"/>
              <a:t>Dotační období 2007-2013 – na české straně  podpořeny mikroprojekty v celkové dotační výši </a:t>
            </a:r>
            <a:r>
              <a:rPr lang="cs-CZ" sz="2400" b="1" dirty="0"/>
              <a:t>5 748 311,75 EUR.</a:t>
            </a:r>
          </a:p>
          <a:p>
            <a:r>
              <a:rPr lang="cs-CZ" sz="2400" dirty="0"/>
              <a:t>V období 2017-2014 vyhlášeno celkem 18 výzev.</a:t>
            </a:r>
          </a:p>
          <a:p>
            <a:pPr marL="0" indent="0">
              <a:buNone/>
            </a:pPr>
            <a:r>
              <a:rPr lang="cs-CZ" sz="2400" dirty="0"/>
              <a:t>					</a:t>
            </a:r>
            <a:r>
              <a:rPr lang="cs-CZ" sz="2400" b="1" dirty="0"/>
              <a:t>100% </a:t>
            </a:r>
            <a:r>
              <a:rPr lang="cs-CZ" sz="2400" b="1" dirty="0" err="1"/>
              <a:t>uzn</a:t>
            </a:r>
            <a:r>
              <a:rPr lang="cs-CZ" sz="2400" b="1" dirty="0"/>
              <a:t>. nákl.		ERDF</a:t>
            </a:r>
          </a:p>
          <a:p>
            <a:r>
              <a:rPr lang="cs-CZ" sz="2400" dirty="0"/>
              <a:t>Předloženo MP v ČR 	738  </a:t>
            </a:r>
          </a:p>
          <a:p>
            <a:pPr marL="0" indent="0">
              <a:buNone/>
            </a:pPr>
            <a:r>
              <a:rPr lang="cs-CZ" sz="2400" dirty="0"/>
              <a:t>     - schváleno MP		359</a:t>
            </a:r>
          </a:p>
          <a:p>
            <a:pPr marL="0" indent="0">
              <a:buNone/>
            </a:pPr>
            <a:r>
              <a:rPr lang="cs-CZ" sz="2400" b="1" dirty="0"/>
              <a:t>     - realizováno MP v ČR	337	5 748 311,75 EUR		4 851 575 EUR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Předloženo MP v SR		616</a:t>
            </a:r>
          </a:p>
          <a:p>
            <a:pPr marL="0" indent="0">
              <a:buNone/>
            </a:pPr>
            <a:r>
              <a:rPr lang="cs-CZ" sz="2400" b="1" dirty="0"/>
              <a:t>     - realizováno MP v SR	253	4 096 733,43 EUR		3 245 930 EUR	</a:t>
            </a:r>
          </a:p>
        </p:txBody>
      </p:sp>
    </p:spTree>
    <p:extLst>
      <p:ext uri="{BB962C8B-B14F-4D97-AF65-F5344CB8AC3E}">
        <p14:creationId xmlns:p14="http://schemas.microsoft.com/office/powerpoint/2010/main" val="369572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199E45-F193-4DFF-9E96-4CDFDA37B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Region Bílé Karpaty 2014+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DAF379B-EA45-49E2-85CD-2905129FF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570" y="1413164"/>
            <a:ext cx="10665229" cy="5079711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Dotační období 2014+ - předpokládaná alokace pro ČR do ZK, JMK, MSK = </a:t>
            </a:r>
            <a:r>
              <a:rPr lang="cs-CZ" b="1" dirty="0"/>
              <a:t>cca 4,5 mil EUR.</a:t>
            </a:r>
          </a:p>
          <a:p>
            <a:pPr algn="just"/>
            <a:r>
              <a:rPr lang="cs-CZ" dirty="0"/>
              <a:t>V roce 2018 ukončena 1. výzva FMP s vyčleněným příspěvkem 550 000 EUR na každou investiční prioritu pro žadatele z ČR a s vyčleněným příspěvkem 550 000 EUR na každou výzvu pro žadatele ze SR.</a:t>
            </a:r>
          </a:p>
          <a:p>
            <a:pPr marL="0" indent="0" algn="just">
              <a:buNone/>
            </a:pPr>
            <a:endParaRPr lang="cs-CZ" dirty="0"/>
          </a:p>
          <a:p>
            <a:pPr algn="just"/>
            <a:r>
              <a:rPr lang="cs-CZ" dirty="0"/>
              <a:t>Celkem předloženo v ČR </a:t>
            </a:r>
            <a:r>
              <a:rPr lang="cs-CZ" b="1" dirty="0"/>
              <a:t>62 projektových žádostí, schváleno 53 projektových žádostí o NFP.</a:t>
            </a:r>
            <a:endParaRPr lang="cs-CZ" dirty="0"/>
          </a:p>
          <a:p>
            <a:pPr algn="just"/>
            <a:r>
              <a:rPr lang="cs-CZ" dirty="0"/>
              <a:t>Celkové oprávněné výdaje schválených MP </a:t>
            </a:r>
            <a:r>
              <a:rPr lang="cs-CZ" b="1" dirty="0"/>
              <a:t>1 207 674,26 EUR</a:t>
            </a:r>
            <a:r>
              <a:rPr lang="cs-CZ" dirty="0"/>
              <a:t> (30,2 mil. Kč), částka z ERDF schválených MP </a:t>
            </a:r>
            <a:r>
              <a:rPr lang="cs-CZ" b="1" dirty="0"/>
              <a:t>986 283,77 EUR </a:t>
            </a:r>
            <a:r>
              <a:rPr lang="cs-CZ" dirty="0"/>
              <a:t>(24,7 mil. Kč).</a:t>
            </a:r>
          </a:p>
          <a:p>
            <a:endParaRPr lang="cs-CZ" b="1" dirty="0">
              <a:solidFill>
                <a:srgbClr val="00206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77351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09AB3F-8B74-42AE-AE59-C21368AF2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Fond malých projektů 2014 - 2020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156ACF2-2567-4E84-A654-9BB49F01F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cs-CZ" dirty="0"/>
              <a:t>Všechny malé projekty jsou financovány žadatelem.</a:t>
            </a:r>
          </a:p>
          <a:p>
            <a:r>
              <a:rPr lang="cs-CZ" dirty="0"/>
              <a:t>Přeshraniční partner spolu s žadatelem se společně podílí na realizaci.</a:t>
            </a:r>
          </a:p>
          <a:p>
            <a:r>
              <a:rPr lang="cs-CZ" dirty="0"/>
              <a:t>Platba od RBK vždy až po profinancování celého projektu.</a:t>
            </a:r>
          </a:p>
          <a:p>
            <a:endParaRPr lang="cs-CZ" dirty="0"/>
          </a:p>
          <a:p>
            <a:r>
              <a:rPr lang="cs-CZ" b="1" dirty="0"/>
              <a:t>Nutné splnění kritérií spolupráce: </a:t>
            </a:r>
          </a:p>
          <a:p>
            <a:pPr>
              <a:buFontTx/>
              <a:buChar char="-"/>
            </a:pPr>
            <a:r>
              <a:rPr lang="cs-CZ" dirty="0"/>
              <a:t>společná příprava,</a:t>
            </a:r>
          </a:p>
          <a:p>
            <a:pPr>
              <a:buFontTx/>
              <a:buChar char="-"/>
            </a:pPr>
            <a:r>
              <a:rPr lang="cs-CZ" dirty="0"/>
              <a:t>společná realizace,</a:t>
            </a:r>
          </a:p>
          <a:p>
            <a:pPr>
              <a:buFontTx/>
              <a:buChar char="-"/>
            </a:pPr>
            <a:r>
              <a:rPr lang="cs-CZ" dirty="0"/>
              <a:t>společný personál.</a:t>
            </a:r>
          </a:p>
        </p:txBody>
      </p:sp>
    </p:spTree>
    <p:extLst>
      <p:ext uri="{BB962C8B-B14F-4D97-AF65-F5344CB8AC3E}">
        <p14:creationId xmlns:p14="http://schemas.microsoft.com/office/powerpoint/2010/main" val="3298327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231679-69DE-469B-AB32-15F919924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FMP – přeshraniční dopad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A7C79FF-B6B3-466C-8AFF-70479D3DF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6291"/>
            <a:ext cx="10515600" cy="4680672"/>
          </a:xfrm>
        </p:spPr>
        <p:txBody>
          <a:bodyPr/>
          <a:lstStyle/>
          <a:p>
            <a:r>
              <a:rPr lang="cs-CZ" b="1" dirty="0"/>
              <a:t>Přeshraniční dopad </a:t>
            </a:r>
            <a:r>
              <a:rPr lang="cs-CZ" dirty="0"/>
              <a:t>– přidaná hodnota projektu přeshraniční spolupráce. Výsledky a výstupy projektu se musí jednoznačně projevit na obou stranách hranice, aby projekt naplnil cíl programu.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b="1" dirty="0"/>
              <a:t>Při přeshraničním dopadu se posuzuje:</a:t>
            </a:r>
          </a:p>
          <a:p>
            <a:pPr>
              <a:buFontTx/>
              <a:buChar char="-"/>
            </a:pPr>
            <a:r>
              <a:rPr lang="cs-CZ" dirty="0"/>
              <a:t>společenský dopad,</a:t>
            </a:r>
          </a:p>
          <a:p>
            <a:pPr>
              <a:buFontTx/>
              <a:buChar char="-"/>
            </a:pPr>
            <a:r>
              <a:rPr lang="cs-CZ" dirty="0"/>
              <a:t>dopad na cílové skupiny,</a:t>
            </a:r>
          </a:p>
          <a:p>
            <a:pPr>
              <a:buFontTx/>
              <a:buChar char="-"/>
            </a:pPr>
            <a:r>
              <a:rPr lang="cs-CZ" dirty="0"/>
              <a:t>finanční dopad, </a:t>
            </a:r>
          </a:p>
          <a:p>
            <a:pPr>
              <a:buFontTx/>
              <a:buChar char="-"/>
            </a:pPr>
            <a:r>
              <a:rPr lang="cs-CZ" dirty="0"/>
              <a:t>územní dopad.</a:t>
            </a:r>
          </a:p>
        </p:txBody>
      </p:sp>
    </p:spTree>
    <p:extLst>
      <p:ext uri="{BB962C8B-B14F-4D97-AF65-F5344CB8AC3E}">
        <p14:creationId xmlns:p14="http://schemas.microsoft.com/office/powerpoint/2010/main" val="1375880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F75B9C-D4CE-47E7-9A06-6BAB6D7FC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FMP – vhodní žadatelé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69C045C-9B6C-4051-A9E0-BD5C379CB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altLang="cs-CZ" dirty="0"/>
              <a:t>Oprávněný žadatel – </a:t>
            </a:r>
            <a:r>
              <a:rPr lang="cs-CZ" altLang="cs-CZ" b="1" dirty="0"/>
              <a:t>právnická osoba se sídlem v ČR/SR</a:t>
            </a:r>
            <a:r>
              <a:rPr lang="cs-CZ" altLang="cs-CZ" dirty="0"/>
              <a:t> (ne fyzická osoba),</a:t>
            </a:r>
          </a:p>
          <a:p>
            <a:pPr algn="just"/>
            <a:r>
              <a:rPr lang="cs-CZ" altLang="cs-CZ" dirty="0"/>
              <a:t>žadatel je </a:t>
            </a:r>
            <a:r>
              <a:rPr lang="cs-CZ" altLang="cs-CZ" b="1" dirty="0"/>
              <a:t>zodpovědný</a:t>
            </a:r>
            <a:r>
              <a:rPr lang="cs-CZ" altLang="cs-CZ" dirty="0"/>
              <a:t> za přípravu a řízení malého projektu,</a:t>
            </a:r>
          </a:p>
          <a:p>
            <a:pPr algn="just"/>
            <a:r>
              <a:rPr lang="cs-CZ" altLang="cs-CZ" dirty="0"/>
              <a:t>žadatel nesmí vystupovat jako zprostředkovatel,</a:t>
            </a:r>
          </a:p>
          <a:p>
            <a:pPr algn="just"/>
            <a:r>
              <a:rPr lang="cs-CZ" altLang="cs-CZ" dirty="0"/>
              <a:t>žadatel musí </a:t>
            </a:r>
            <a:r>
              <a:rPr lang="cs-CZ" altLang="cs-CZ" b="1" dirty="0"/>
              <a:t>mít zajištěny finanční zdroje</a:t>
            </a:r>
            <a:r>
              <a:rPr lang="cs-CZ" altLang="cs-CZ" dirty="0"/>
              <a:t> na realizaci malého projektu.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97835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F49191-AFCD-410C-ACD2-E7C88FB29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FMP – vhodní žadatelé</a:t>
            </a:r>
            <a:br>
              <a:rPr lang="cs-CZ" b="1" dirty="0"/>
            </a:br>
            <a:r>
              <a:rPr lang="cs-CZ" b="1" dirty="0"/>
              <a:t>(</a:t>
            </a:r>
            <a:r>
              <a:rPr lang="cs-CZ" b="1" dirty="0" err="1"/>
              <a:t>PPŽaKU</a:t>
            </a:r>
            <a:r>
              <a:rPr lang="cs-CZ" b="1" dirty="0"/>
              <a:t> příloha č. 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6201C45-7074-42FE-930E-D40569736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dirty="0">
                <a:cs typeface="Arial" panose="020B0604020202020204" pitchFamily="34" charset="0"/>
              </a:rPr>
              <a:t>Obce, městské části, svazky obcí,</a:t>
            </a:r>
            <a:endParaRPr lang="cs-CZ" altLang="cs-CZ" dirty="0"/>
          </a:p>
          <a:p>
            <a:r>
              <a:rPr lang="cs-CZ" altLang="cs-CZ" dirty="0">
                <a:cs typeface="Arial" panose="020B0604020202020204" pitchFamily="34" charset="0"/>
              </a:rPr>
              <a:t>kraje,</a:t>
            </a:r>
            <a:endParaRPr lang="cs-CZ" altLang="cs-CZ" dirty="0"/>
          </a:p>
          <a:p>
            <a:r>
              <a:rPr lang="cs-CZ" altLang="cs-CZ" dirty="0">
                <a:cs typeface="Arial" panose="020B0604020202020204" pitchFamily="34" charset="0"/>
              </a:rPr>
              <a:t>organizace z</a:t>
            </a:r>
            <a:r>
              <a:rPr lang="cs-CZ" altLang="cs-CZ" dirty="0"/>
              <a:t>ř</a:t>
            </a:r>
            <a:r>
              <a:rPr lang="cs-CZ" altLang="cs-CZ" dirty="0">
                <a:cs typeface="Arial" panose="020B0604020202020204" pitchFamily="34" charset="0"/>
              </a:rPr>
              <a:t>ízené nebo zalo</a:t>
            </a:r>
            <a:r>
              <a:rPr lang="cs-CZ" altLang="cs-CZ" dirty="0"/>
              <a:t>ž</a:t>
            </a:r>
            <a:r>
              <a:rPr lang="cs-CZ" altLang="cs-CZ" dirty="0">
                <a:cs typeface="Arial" panose="020B0604020202020204" pitchFamily="34" charset="0"/>
              </a:rPr>
              <a:t>ené kraji </a:t>
            </a:r>
            <a:r>
              <a:rPr lang="cs-CZ" altLang="cs-CZ" dirty="0"/>
              <a:t>č</a:t>
            </a:r>
            <a:r>
              <a:rPr lang="cs-CZ" altLang="cs-CZ" dirty="0">
                <a:cs typeface="Arial" panose="020B0604020202020204" pitchFamily="34" charset="0"/>
              </a:rPr>
              <a:t>i obcemi,</a:t>
            </a:r>
            <a:endParaRPr lang="cs-CZ" altLang="cs-CZ" dirty="0"/>
          </a:p>
          <a:p>
            <a:r>
              <a:rPr lang="cs-CZ" altLang="cs-CZ" dirty="0">
                <a:cs typeface="Arial" panose="020B0604020202020204" pitchFamily="34" charset="0"/>
              </a:rPr>
              <a:t>nestátní neziskové organizace,</a:t>
            </a:r>
            <a:endParaRPr lang="cs-CZ" altLang="cs-CZ" dirty="0"/>
          </a:p>
          <a:p>
            <a:r>
              <a:rPr lang="cs-CZ" altLang="cs-CZ" dirty="0">
                <a:cs typeface="Times New Roman" panose="02020603050405020304" pitchFamily="18" charset="0"/>
              </a:rPr>
              <a:t>zájmová sdru</a:t>
            </a:r>
            <a:r>
              <a:rPr lang="cs-CZ" altLang="cs-CZ" dirty="0"/>
              <a:t>ž</a:t>
            </a:r>
            <a:r>
              <a:rPr lang="cs-CZ" altLang="cs-CZ" dirty="0">
                <a:cs typeface="Times New Roman" panose="02020603050405020304" pitchFamily="18" charset="0"/>
              </a:rPr>
              <a:t>ení právnických osob,</a:t>
            </a:r>
            <a:endParaRPr lang="cs-CZ" altLang="cs-CZ" dirty="0"/>
          </a:p>
          <a:p>
            <a:r>
              <a:rPr lang="cs-CZ" altLang="cs-CZ" dirty="0">
                <a:cs typeface="Times New Roman" panose="02020603050405020304" pitchFamily="18" charset="0"/>
              </a:rPr>
              <a:t>hospodá</a:t>
            </a:r>
            <a:r>
              <a:rPr lang="cs-CZ" altLang="cs-CZ" dirty="0"/>
              <a:t>ř</a:t>
            </a:r>
            <a:r>
              <a:rPr lang="cs-CZ" altLang="cs-CZ" dirty="0">
                <a:cs typeface="Times New Roman" panose="02020603050405020304" pitchFamily="18" charset="0"/>
              </a:rPr>
              <a:t>ské a agrární komory,</a:t>
            </a:r>
            <a:endParaRPr lang="cs-CZ" altLang="cs-CZ" dirty="0"/>
          </a:p>
          <a:p>
            <a:r>
              <a:rPr lang="cs-CZ" altLang="cs-CZ" dirty="0">
                <a:cs typeface="Times New Roman" panose="02020603050405020304" pitchFamily="18" charset="0"/>
              </a:rPr>
              <a:t>organizace z</a:t>
            </a:r>
            <a:r>
              <a:rPr lang="cs-CZ" altLang="cs-CZ" dirty="0"/>
              <a:t>ř</a:t>
            </a:r>
            <a:r>
              <a:rPr lang="cs-CZ" altLang="cs-CZ" dirty="0">
                <a:cs typeface="Times New Roman" panose="02020603050405020304" pitchFamily="18" charset="0"/>
              </a:rPr>
              <a:t>ízené nebo zalo</a:t>
            </a:r>
            <a:r>
              <a:rPr lang="cs-CZ" altLang="cs-CZ" dirty="0"/>
              <a:t>ž</a:t>
            </a:r>
            <a:r>
              <a:rPr lang="cs-CZ" altLang="cs-CZ" dirty="0">
                <a:cs typeface="Times New Roman" panose="02020603050405020304" pitchFamily="18" charset="0"/>
              </a:rPr>
              <a:t>ené státem.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8135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344AAD-28DC-4E20-B0C9-71942679C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Vhodné malé projekty – obecné principy přijatelnosti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3643B07-233C-41FF-89C6-DBBAEDBF5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80000"/>
              </a:lnSpc>
              <a:buNone/>
            </a:pPr>
            <a:r>
              <a:rPr lang="cs-CZ" altLang="cs-CZ" b="1" dirty="0">
                <a:solidFill>
                  <a:srgbClr val="FF0000"/>
                </a:solidFill>
                <a:cs typeface="Arial" panose="020B0604020202020204" pitchFamily="34" charset="0"/>
              </a:rPr>
              <a:t>Obecn</a:t>
            </a:r>
            <a:r>
              <a:rPr lang="cs-CZ" altLang="cs-CZ" b="1" dirty="0">
                <a:solidFill>
                  <a:srgbClr val="FF0000"/>
                </a:solidFill>
              </a:rPr>
              <a:t>ě</a:t>
            </a:r>
            <a:r>
              <a:rPr lang="cs-CZ" altLang="cs-CZ" b="1" dirty="0">
                <a:solidFill>
                  <a:srgbClr val="FF0000"/>
                </a:solidFill>
                <a:cs typeface="Arial" panose="020B0604020202020204" pitchFamily="34" charset="0"/>
              </a:rPr>
              <a:t> musí </a:t>
            </a:r>
            <a:r>
              <a:rPr lang="cs-CZ" altLang="cs-CZ" b="1" dirty="0">
                <a:solidFill>
                  <a:srgbClr val="FF0000"/>
                </a:solidFill>
              </a:rPr>
              <a:t>projekty</a:t>
            </a:r>
            <a:r>
              <a:rPr lang="cs-CZ" altLang="cs-CZ" b="1" dirty="0">
                <a:solidFill>
                  <a:srgbClr val="FF0000"/>
                </a:solidFill>
                <a:cs typeface="Arial" panose="020B0604020202020204" pitchFamily="34" charset="0"/>
              </a:rPr>
              <a:t> vyhovovat následujícím podmínkám </a:t>
            </a:r>
            <a:r>
              <a:rPr lang="cs-CZ" altLang="cs-CZ" dirty="0">
                <a:cs typeface="Arial" panose="020B0604020202020204" pitchFamily="34" charset="0"/>
              </a:rPr>
              <a:t>(při jejich neplnění není podpora automaticky přiznána):</a:t>
            </a:r>
          </a:p>
          <a:p>
            <a:pPr>
              <a:lnSpc>
                <a:spcPct val="80000"/>
              </a:lnSpc>
            </a:pPr>
            <a:r>
              <a:rPr lang="cs-CZ" altLang="cs-CZ" dirty="0"/>
              <a:t>mít </a:t>
            </a:r>
            <a:r>
              <a:rPr lang="cs-CZ" altLang="cs-CZ" b="1" dirty="0"/>
              <a:t>aktivní přeshraniční spolupráci</a:t>
            </a:r>
          </a:p>
          <a:p>
            <a:pPr>
              <a:lnSpc>
                <a:spcPct val="80000"/>
              </a:lnSpc>
            </a:pPr>
            <a:r>
              <a:rPr lang="cs-CZ" altLang="cs-CZ" dirty="0"/>
              <a:t>mít silný a evidentní </a:t>
            </a:r>
            <a:r>
              <a:rPr lang="cs-CZ" altLang="cs-CZ" b="1" dirty="0"/>
              <a:t>přeshraniční dopad </a:t>
            </a:r>
            <a:r>
              <a:rPr lang="cs-CZ" altLang="cs-CZ" dirty="0"/>
              <a:t>na rozvoj česko-slovenského příhraničního regionu,</a:t>
            </a:r>
          </a:p>
          <a:p>
            <a:pPr>
              <a:lnSpc>
                <a:spcPct val="80000"/>
              </a:lnSpc>
            </a:pPr>
            <a:r>
              <a:rPr lang="cs-CZ" altLang="cs-CZ" dirty="0"/>
              <a:t>být finančně realistické a transparentní,</a:t>
            </a:r>
          </a:p>
          <a:p>
            <a:pPr>
              <a:lnSpc>
                <a:spcPct val="80000"/>
              </a:lnSpc>
            </a:pPr>
            <a:r>
              <a:rPr lang="cs-CZ" altLang="cs-CZ" dirty="0"/>
              <a:t>být připraveny pro realizaci,</a:t>
            </a:r>
          </a:p>
          <a:p>
            <a:pPr>
              <a:lnSpc>
                <a:spcPct val="80000"/>
              </a:lnSpc>
            </a:pPr>
            <a:r>
              <a:rPr lang="cs-CZ" altLang="cs-CZ" dirty="0"/>
              <a:t>být v souladu s dlouhodobým plánem rozvoje města, obce nebo regionu,</a:t>
            </a:r>
          </a:p>
          <a:p>
            <a:pPr>
              <a:lnSpc>
                <a:spcPct val="80000"/>
              </a:lnSpc>
            </a:pPr>
            <a:r>
              <a:rPr lang="cs-CZ" altLang="cs-CZ" dirty="0"/>
              <a:t>mít </a:t>
            </a:r>
            <a:r>
              <a:rPr lang="cs-CZ" altLang="cs-CZ" b="1" dirty="0"/>
              <a:t>inovační přístupy, nové, </a:t>
            </a:r>
            <a:r>
              <a:rPr lang="cs-CZ" altLang="cs-CZ" dirty="0"/>
              <a:t>neopakované akce, aj.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7448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B52E98-A4F8-4276-9DAB-19764D70C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Financování malých projektů z FMP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1BDAFBE-6A09-4B45-9B09-7C3EDFCFB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altLang="cs-CZ" dirty="0"/>
              <a:t>Nelze uplatnit zálohové platby ani průběžné proplácení výdajů při realizaci malého projektu.</a:t>
            </a:r>
          </a:p>
          <a:p>
            <a:pPr algn="just"/>
            <a:r>
              <a:rPr lang="cs-CZ" altLang="cs-CZ" dirty="0"/>
              <a:t>Žadatel musí při předkládání žádosti garantovat zajištění plného financování projektu z vlastních zdrojů, a to po celou dobu trvání malého projektu.</a:t>
            </a:r>
          </a:p>
          <a:p>
            <a:pPr algn="just"/>
            <a:r>
              <a:rPr lang="cs-CZ" altLang="cs-CZ" dirty="0"/>
              <a:t>Po ukončení realizace MP a po kontrole Závěrečné zprávy a vyúčtování projektu budou z prostředků FMP zpětně propláceny způsobilé výdaje, maximálně však ve výši přiznané podpory (nejprve 75 %, posléze 25 %).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14911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D4821D-D361-4797-83AC-533F7609E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Délka malého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32CEF04-EB31-45DA-913A-A11615B26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pPr>
              <a:buClr>
                <a:srgbClr val="000099"/>
              </a:buClr>
              <a:buNone/>
              <a:defRPr/>
            </a:pPr>
            <a:r>
              <a:rPr lang="cs-CZ" altLang="cs-CZ" b="1" dirty="0"/>
              <a:t>Doba realizace malého projektu</a:t>
            </a:r>
            <a:r>
              <a:rPr lang="cs-CZ" altLang="cs-CZ" dirty="0"/>
              <a:t> je omezena na </a:t>
            </a:r>
            <a:r>
              <a:rPr lang="cs-CZ" altLang="cs-CZ" b="1" dirty="0"/>
              <a:t>12</a:t>
            </a:r>
            <a:r>
              <a:rPr lang="cs-CZ" altLang="cs-CZ" dirty="0"/>
              <a:t> měsíců.</a:t>
            </a:r>
          </a:p>
          <a:p>
            <a:pPr>
              <a:buClr>
                <a:srgbClr val="000099"/>
              </a:buClr>
              <a:buNone/>
              <a:defRPr/>
            </a:pPr>
            <a:r>
              <a:rPr lang="cs-CZ" altLang="cs-CZ" dirty="0"/>
              <a:t>Konkrétní termín ukončení realizace:</a:t>
            </a:r>
          </a:p>
          <a:p>
            <a:pPr algn="ctr">
              <a:buClr>
                <a:srgbClr val="000099"/>
              </a:buClr>
              <a:buNone/>
              <a:defRPr/>
            </a:pPr>
            <a:r>
              <a:rPr lang="cs-CZ" altLang="cs-CZ" dirty="0"/>
              <a:t>- uveden ve Smlouvě o poskytnutí NFP.</a:t>
            </a:r>
          </a:p>
          <a:p>
            <a:pPr marL="0" indent="0">
              <a:buClr>
                <a:srgbClr val="000099"/>
              </a:buClr>
              <a:buNone/>
              <a:defRPr/>
            </a:pPr>
            <a:r>
              <a:rPr lang="cs-CZ" altLang="cs-CZ" dirty="0"/>
              <a:t>U stavebních INV MP na žádost možnost prodloužení na 18 měsíců za předpokladu podání žádosti Správci a schválení Regionálním výborem.</a:t>
            </a:r>
          </a:p>
          <a:p>
            <a:pPr marL="0" indent="0" algn="ctr">
              <a:buNone/>
            </a:pPr>
            <a:endParaRPr lang="cs-CZ" altLang="cs-CZ" sz="2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cs-CZ" altLang="cs-CZ" dirty="0">
                <a:solidFill>
                  <a:srgbClr val="FF0000"/>
                </a:solidFill>
              </a:rPr>
              <a:t>!!pozor změna pro aktuální výzvy!! </a:t>
            </a:r>
          </a:p>
          <a:p>
            <a:pPr marL="0" indent="0" algn="ctr">
              <a:buNone/>
            </a:pPr>
            <a:r>
              <a:rPr lang="cs-CZ" altLang="cs-CZ" dirty="0">
                <a:solidFill>
                  <a:srgbClr val="FF0000"/>
                </a:solidFill>
              </a:rPr>
              <a:t> realizace malého projektu musí být ukončena nejpozději do </a:t>
            </a:r>
            <a:r>
              <a:rPr lang="cs-CZ" altLang="cs-CZ" b="1" dirty="0">
                <a:solidFill>
                  <a:srgbClr val="FF0000"/>
                </a:solidFill>
              </a:rPr>
              <a:t>31.12.2020.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53907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D04010-50BA-4932-A6A9-D913474D1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46556"/>
            <a:ext cx="10515600" cy="1325563"/>
          </a:xfrm>
        </p:spPr>
        <p:txBody>
          <a:bodyPr/>
          <a:lstStyle/>
          <a:p>
            <a:pPr algn="ctr"/>
            <a:r>
              <a:rPr lang="cs-CZ" b="1" dirty="0"/>
              <a:t>2. a 3. výzva FMP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6FE17E0-0B57-4F02-9B29-19319EF4FA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3912" y="1073425"/>
            <a:ext cx="9746975" cy="56736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b="1" dirty="0"/>
              <a:t>2. výzva – investiční priorita 6c (INV, NIV)</a:t>
            </a:r>
          </a:p>
          <a:p>
            <a:pPr>
              <a:buFontTx/>
              <a:buChar char="-"/>
            </a:pPr>
            <a:r>
              <a:rPr lang="cs-CZ" sz="2000" dirty="0"/>
              <a:t>vyhlášena dne 21.11.2018</a:t>
            </a:r>
          </a:p>
          <a:p>
            <a:pPr>
              <a:buFontTx/>
              <a:buChar char="-"/>
            </a:pPr>
            <a:r>
              <a:rPr lang="cs-CZ" sz="2000" dirty="0"/>
              <a:t>datum ukončení konzultací: 18.1.2019</a:t>
            </a:r>
          </a:p>
          <a:p>
            <a:pPr>
              <a:buFontTx/>
              <a:buChar char="-"/>
            </a:pPr>
            <a:r>
              <a:rPr lang="cs-CZ" sz="2000" dirty="0">
                <a:solidFill>
                  <a:srgbClr val="FF0000"/>
                </a:solidFill>
              </a:rPr>
              <a:t>datum ukončení příjmu Žádostí o NFP: 25.1.2019, do 13:00 hod</a:t>
            </a:r>
          </a:p>
          <a:p>
            <a:pPr>
              <a:buFontTx/>
              <a:buChar char="-"/>
            </a:pPr>
            <a:r>
              <a:rPr lang="cs-CZ" sz="2000" dirty="0"/>
              <a:t>alokace: 350 000 EUR</a:t>
            </a:r>
          </a:p>
          <a:p>
            <a:pPr>
              <a:buFontTx/>
              <a:buChar char="-"/>
            </a:pPr>
            <a:r>
              <a:rPr lang="cs-CZ" sz="2000" dirty="0"/>
              <a:t>plánované zasedání RV: květen 2019</a:t>
            </a:r>
          </a:p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r>
              <a:rPr lang="cs-CZ" sz="2000" b="1" dirty="0"/>
              <a:t>3. výzva – investiční priorita 11b (NIV)</a:t>
            </a:r>
          </a:p>
          <a:p>
            <a:pPr>
              <a:buFontTx/>
              <a:buChar char="-"/>
            </a:pPr>
            <a:r>
              <a:rPr lang="cs-CZ" sz="2000" dirty="0"/>
              <a:t>datum vyhlášení: 6.12.2018</a:t>
            </a:r>
          </a:p>
          <a:p>
            <a:pPr>
              <a:buFontTx/>
              <a:buChar char="-"/>
            </a:pPr>
            <a:r>
              <a:rPr lang="cs-CZ" sz="2000" dirty="0"/>
              <a:t>datum ukončení konzultací: 30.1.2019</a:t>
            </a:r>
          </a:p>
          <a:p>
            <a:pPr>
              <a:buFontTx/>
              <a:buChar char="-"/>
            </a:pPr>
            <a:r>
              <a:rPr lang="cs-CZ" sz="2000" dirty="0">
                <a:solidFill>
                  <a:srgbClr val="FF0000"/>
                </a:solidFill>
              </a:rPr>
              <a:t>datum ukončení příjmu Žádostí o NFP: 6.2.2019, do 13:00</a:t>
            </a:r>
          </a:p>
          <a:p>
            <a:pPr>
              <a:buFontTx/>
              <a:buChar char="-"/>
            </a:pPr>
            <a:r>
              <a:rPr lang="cs-CZ" sz="2000" dirty="0"/>
              <a:t>alokace: 420 000 EUR</a:t>
            </a:r>
          </a:p>
          <a:p>
            <a:pPr>
              <a:buFontTx/>
              <a:buChar char="-"/>
            </a:pPr>
            <a:r>
              <a:rPr lang="cs-CZ" sz="2000" dirty="0"/>
              <a:t>plánované zasedání RV: květen 2019</a:t>
            </a:r>
          </a:p>
          <a:p>
            <a:pPr marL="0" indent="0">
              <a:buNone/>
            </a:pPr>
            <a:r>
              <a:rPr lang="cs-CZ" sz="2000" b="1" dirty="0"/>
              <a:t>Semináře pro žadatele: Brno 5.12., Zlín 7.12., Ostrava 18.12. </a:t>
            </a:r>
          </a:p>
        </p:txBody>
      </p:sp>
    </p:spTree>
    <p:extLst>
      <p:ext uri="{BB962C8B-B14F-4D97-AF65-F5344CB8AC3E}">
        <p14:creationId xmlns:p14="http://schemas.microsoft.com/office/powerpoint/2010/main" val="837790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74B98BE4-BA19-4618-B1C4-A1EDB17CA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81" y="1080655"/>
            <a:ext cx="11240798" cy="494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577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192677-CC14-4A05-9701-3D7C115C4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FMP – podporované aktivity (6c), INV 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54E8DE9-1A94-4D59-B684-08C65E06C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Clr>
                <a:srgbClr val="000099"/>
              </a:buClr>
              <a:buNone/>
            </a:pPr>
            <a:r>
              <a:rPr lang="cs-CZ" altLang="cs-CZ" sz="3200" b="1" dirty="0"/>
              <a:t>Podpora kulturního a přírodního dědictví</a:t>
            </a:r>
          </a:p>
          <a:p>
            <a:pPr marL="0" indent="0" algn="just">
              <a:buClr>
                <a:srgbClr val="000099"/>
              </a:buClr>
              <a:buFontTx/>
              <a:buChar char="-"/>
            </a:pPr>
            <a:endParaRPr lang="cs-CZ" altLang="cs-CZ" dirty="0"/>
          </a:p>
          <a:p>
            <a:pPr algn="just"/>
            <a:r>
              <a:rPr lang="cs-CZ" altLang="cs-CZ" dirty="0"/>
              <a:t>zejména zvýšení návštěvnosti,</a:t>
            </a:r>
          </a:p>
          <a:p>
            <a:pPr algn="just"/>
            <a:r>
              <a:rPr lang="cs-CZ" altLang="cs-CZ" dirty="0"/>
              <a:t>návrh a zavedení nových turistických produktů vytvářejících stálá pracovní místa,</a:t>
            </a:r>
          </a:p>
          <a:p>
            <a:pPr algn="just"/>
            <a:r>
              <a:rPr lang="cs-CZ" altLang="cs-CZ" dirty="0"/>
              <a:t>propagační a prezentační aktivity podporující atraktivity cestovního ruchu v příhraničním území,</a:t>
            </a:r>
          </a:p>
          <a:p>
            <a:pPr algn="just"/>
            <a:r>
              <a:rPr lang="cs-CZ" altLang="cs-CZ" dirty="0"/>
              <a:t>vytváření a rozvoj integrovaných a interaktivních přeshraničních databází atraktivit cestovního ruchu (s informacemi o místních zajímavostech – kulturní památky, přírodní útvary, rezervace apod.).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65075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7DE05D-7C56-4E13-B3D6-B5600F23A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FMP – investiční malé projekty (6c)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D7F3E3A-3825-446E-B452-191D023D8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7"/>
            <a:ext cx="10716491" cy="4802187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60000"/>
              </a:lnSpc>
            </a:pPr>
            <a:r>
              <a:rPr lang="cs-CZ" altLang="cs-CZ" b="1" dirty="0">
                <a:cs typeface="Arial" panose="020B0604020202020204" pitchFamily="34" charset="0"/>
              </a:rPr>
              <a:t>Velikost finanční podpory z ERDF:</a:t>
            </a:r>
          </a:p>
          <a:p>
            <a:pPr algn="just">
              <a:lnSpc>
                <a:spcPct val="60000"/>
              </a:lnSpc>
              <a:buClr>
                <a:srgbClr val="000099"/>
              </a:buClr>
              <a:buNone/>
            </a:pPr>
            <a:r>
              <a:rPr lang="cs-CZ" altLang="cs-CZ" dirty="0">
                <a:cs typeface="Arial" panose="020B0604020202020204" pitchFamily="34" charset="0"/>
              </a:rPr>
              <a:t>		</a:t>
            </a:r>
            <a:r>
              <a:rPr lang="cs-CZ" altLang="cs-CZ" dirty="0"/>
              <a:t>m</a:t>
            </a:r>
            <a:r>
              <a:rPr lang="cs-CZ" altLang="cs-CZ" dirty="0">
                <a:cs typeface="Arial" panose="020B0604020202020204" pitchFamily="34" charset="0"/>
              </a:rPr>
              <a:t>inimální </a:t>
            </a:r>
            <a:r>
              <a:rPr lang="cs-CZ" altLang="cs-CZ" dirty="0"/>
              <a:t>č</a:t>
            </a:r>
            <a:r>
              <a:rPr lang="cs-CZ" altLang="cs-CZ" dirty="0">
                <a:cs typeface="Arial" panose="020B0604020202020204" pitchFamily="34" charset="0"/>
              </a:rPr>
              <a:t>ástka: </a:t>
            </a:r>
            <a:r>
              <a:rPr lang="cs-CZ" altLang="cs-CZ" b="1" dirty="0">
                <a:cs typeface="Arial" panose="020B0604020202020204" pitchFamily="34" charset="0"/>
              </a:rPr>
              <a:t> </a:t>
            </a:r>
            <a:r>
              <a:rPr lang="cs-CZ" altLang="cs-CZ" b="1" dirty="0"/>
              <a:t>			  3</a:t>
            </a:r>
            <a:r>
              <a:rPr lang="cs-CZ" altLang="cs-CZ" b="1" dirty="0">
                <a:cs typeface="Arial" panose="020B0604020202020204" pitchFamily="34" charset="0"/>
              </a:rPr>
              <a:t>.000 €</a:t>
            </a:r>
            <a:endParaRPr lang="cs-CZ" altLang="cs-CZ" dirty="0">
              <a:cs typeface="Arial" panose="020B0604020202020204" pitchFamily="34" charset="0"/>
            </a:endParaRPr>
          </a:p>
          <a:p>
            <a:pPr algn="just">
              <a:lnSpc>
                <a:spcPct val="60000"/>
              </a:lnSpc>
              <a:buClr>
                <a:srgbClr val="000099"/>
              </a:buClr>
              <a:buNone/>
            </a:pPr>
            <a:r>
              <a:rPr lang="cs-CZ" altLang="cs-CZ" dirty="0">
                <a:cs typeface="Times New Roman" panose="02020603050405020304" pitchFamily="18" charset="0"/>
              </a:rPr>
              <a:t>   	</a:t>
            </a:r>
            <a:r>
              <a:rPr lang="cs-CZ" altLang="cs-CZ" dirty="0">
                <a:cs typeface="Arial" panose="020B0604020202020204" pitchFamily="34" charset="0"/>
              </a:rPr>
              <a:t>maximální </a:t>
            </a:r>
            <a:r>
              <a:rPr lang="cs-CZ" altLang="cs-CZ" dirty="0"/>
              <a:t>č</a:t>
            </a:r>
            <a:r>
              <a:rPr lang="cs-CZ" altLang="cs-CZ" dirty="0">
                <a:cs typeface="Arial" panose="020B0604020202020204" pitchFamily="34" charset="0"/>
              </a:rPr>
              <a:t>ástka: 		</a:t>
            </a:r>
            <a:r>
              <a:rPr lang="cs-CZ" altLang="cs-CZ" dirty="0"/>
              <a:t>	</a:t>
            </a:r>
            <a:r>
              <a:rPr lang="cs-CZ" altLang="cs-CZ" b="1" dirty="0"/>
              <a:t>30</a:t>
            </a:r>
            <a:r>
              <a:rPr lang="cs-CZ" altLang="cs-CZ" b="1" dirty="0">
                <a:cs typeface="Arial" panose="020B0604020202020204" pitchFamily="34" charset="0"/>
              </a:rPr>
              <a:t>.000 €</a:t>
            </a:r>
            <a:endParaRPr lang="cs-CZ" altLang="cs-CZ" dirty="0">
              <a:cs typeface="Arial" panose="020B0604020202020204" pitchFamily="34" charset="0"/>
            </a:endParaRPr>
          </a:p>
          <a:p>
            <a:pPr algn="just">
              <a:lnSpc>
                <a:spcPct val="60000"/>
              </a:lnSpc>
              <a:buClr>
                <a:srgbClr val="000099"/>
              </a:buClr>
            </a:pPr>
            <a:endParaRPr lang="cs-CZ" altLang="cs-CZ" dirty="0"/>
          </a:p>
          <a:p>
            <a:pPr algn="just">
              <a:lnSpc>
                <a:spcPct val="60000"/>
              </a:lnSpc>
            </a:pPr>
            <a:r>
              <a:rPr lang="cs-CZ" altLang="cs-CZ" dirty="0"/>
              <a:t>Celková výše výdajů projektu max.  	</a:t>
            </a:r>
            <a:r>
              <a:rPr lang="cs-CZ" altLang="cs-CZ" b="1" dirty="0"/>
              <a:t>60.000 </a:t>
            </a:r>
            <a:r>
              <a:rPr lang="cs-CZ" altLang="cs-CZ" b="1" dirty="0">
                <a:cs typeface="Arial" panose="020B0604020202020204" pitchFamily="34" charset="0"/>
              </a:rPr>
              <a:t>€</a:t>
            </a:r>
          </a:p>
          <a:p>
            <a:pPr algn="just">
              <a:lnSpc>
                <a:spcPct val="60000"/>
              </a:lnSpc>
              <a:buClr>
                <a:srgbClr val="000099"/>
              </a:buClr>
              <a:buNone/>
            </a:pPr>
            <a:endParaRPr lang="cs-CZ" altLang="cs-CZ" sz="1600" b="1" dirty="0">
              <a:cs typeface="Arial" panose="020B0604020202020204" pitchFamily="34" charset="0"/>
            </a:endParaRPr>
          </a:p>
          <a:p>
            <a:pPr algn="just">
              <a:lnSpc>
                <a:spcPct val="60000"/>
              </a:lnSpc>
            </a:pPr>
            <a:r>
              <a:rPr lang="cs-CZ" altLang="cs-CZ" b="1" dirty="0">
                <a:cs typeface="Arial" panose="020B0604020202020204" pitchFamily="34" charset="0"/>
              </a:rPr>
              <a:t>Dotace na investiční MP (6c) max. 	30.000 €</a:t>
            </a:r>
          </a:p>
          <a:p>
            <a:pPr algn="just">
              <a:lnSpc>
                <a:spcPct val="60000"/>
              </a:lnSpc>
              <a:buClr>
                <a:srgbClr val="000099"/>
              </a:buClr>
              <a:buNone/>
            </a:pPr>
            <a:endParaRPr lang="cs-CZ" altLang="cs-CZ" sz="1600" b="1" dirty="0">
              <a:cs typeface="Arial" panose="020B0604020202020204" pitchFamily="34" charset="0"/>
            </a:endParaRPr>
          </a:p>
          <a:p>
            <a:pPr marL="0" indent="0" algn="just">
              <a:buClr>
                <a:srgbClr val="000099"/>
              </a:buClr>
              <a:buNone/>
            </a:pPr>
            <a:r>
              <a:rPr lang="cs-CZ" altLang="cs-CZ" b="1" dirty="0">
                <a:cs typeface="Arial" panose="020B0604020202020204" pitchFamily="34" charset="0"/>
              </a:rPr>
              <a:t>Celková výše podpory z ERDF je max. 85 % celkových způsobilých výdajů MP.</a:t>
            </a:r>
          </a:p>
          <a:p>
            <a:pPr>
              <a:lnSpc>
                <a:spcPct val="80000"/>
              </a:lnSpc>
              <a:buClr>
                <a:schemeClr val="tx1"/>
              </a:buClr>
            </a:pPr>
            <a:r>
              <a:rPr lang="cs-CZ" altLang="cs-CZ" dirty="0"/>
              <a:t>Výše </a:t>
            </a:r>
            <a:r>
              <a:rPr lang="cs-CZ" altLang="cs-CZ" b="1" dirty="0"/>
              <a:t>investičních</a:t>
            </a:r>
            <a:r>
              <a:rPr lang="cs-CZ" altLang="cs-CZ" dirty="0"/>
              <a:t> nákladů (kap. 4 a 5) </a:t>
            </a:r>
            <a:r>
              <a:rPr lang="cs-CZ" altLang="cs-CZ" b="1" dirty="0"/>
              <a:t>min. 40,01% a max. 80,00 %</a:t>
            </a:r>
            <a:r>
              <a:rPr lang="cs-CZ" altLang="cs-CZ" dirty="0"/>
              <a:t> celkových nákladů MP.</a:t>
            </a:r>
          </a:p>
          <a:p>
            <a:pPr>
              <a:lnSpc>
                <a:spcPct val="80000"/>
              </a:lnSpc>
              <a:buClr>
                <a:schemeClr val="tx1"/>
              </a:buClr>
            </a:pPr>
            <a:r>
              <a:rPr lang="cs-CZ" altLang="cs-CZ" dirty="0">
                <a:solidFill>
                  <a:srgbClr val="FF0000"/>
                </a:solidFill>
              </a:rPr>
              <a:t>Minimálně 5% nákladů MP musí být vynaložena na přeshraničního partnera.</a:t>
            </a:r>
          </a:p>
          <a:p>
            <a:pPr>
              <a:lnSpc>
                <a:spcPct val="80000"/>
              </a:lnSpc>
              <a:buClr>
                <a:schemeClr val="tx1"/>
              </a:buClr>
            </a:pPr>
            <a:r>
              <a:rPr lang="cs-CZ" altLang="cs-CZ" dirty="0"/>
              <a:t>Nemohou být podporovány malé projekty zakládající veřejnou podporu.</a:t>
            </a:r>
          </a:p>
          <a:p>
            <a:pPr>
              <a:lnSpc>
                <a:spcPct val="80000"/>
              </a:lnSpc>
              <a:buClr>
                <a:schemeClr val="tx1"/>
              </a:buClr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2223520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54BA3B-25BC-42A6-8E31-BAC73B642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318"/>
            <a:ext cx="10515600" cy="1325563"/>
          </a:xfrm>
        </p:spPr>
        <p:txBody>
          <a:bodyPr/>
          <a:lstStyle/>
          <a:p>
            <a:pPr algn="ctr"/>
            <a:r>
              <a:rPr lang="cs-CZ" b="1" dirty="0"/>
              <a:t>FMP – podporované aktivity (11b), NIV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B39DC0D-C07B-4160-B622-1BACC7530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7690"/>
            <a:ext cx="10515600" cy="506361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Clr>
                <a:schemeClr val="tx1"/>
              </a:buClr>
              <a:buFont typeface="Wingdings" panose="05000000000000000000" pitchFamily="2" charset="2"/>
              <a:buAutoNum type="arabicPeriod"/>
            </a:pPr>
            <a:r>
              <a:rPr lang="cs-CZ" altLang="cs-CZ" sz="2400" b="1" u="sng" dirty="0">
                <a:cs typeface="Arial" panose="020B0604020202020204" pitchFamily="34" charset="0"/>
              </a:rPr>
              <a:t>Kulturní výměny</a:t>
            </a:r>
            <a:endParaRPr lang="cs-CZ" altLang="cs-CZ" sz="2400" b="1" dirty="0"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</a:pPr>
            <a:r>
              <a:rPr lang="cs-CZ" altLang="cs-CZ" sz="2400" dirty="0">
                <a:cs typeface="Arial" panose="020B0604020202020204" pitchFamily="34" charset="0"/>
              </a:rPr>
              <a:t>kulturní a společenské výměny mezi</a:t>
            </a:r>
            <a:r>
              <a:rPr lang="cs-CZ" altLang="cs-CZ" sz="2400" dirty="0"/>
              <a:t> místními skupinami na obou stranách příhraničního regionu,</a:t>
            </a:r>
          </a:p>
          <a:p>
            <a:pPr>
              <a:buClr>
                <a:schemeClr val="tx1"/>
              </a:buClr>
            </a:pPr>
            <a:r>
              <a:rPr lang="cs-CZ" altLang="cs-CZ" sz="2400" dirty="0"/>
              <a:t>setkávání a výměny mezi mládeží,</a:t>
            </a:r>
          </a:p>
          <a:p>
            <a:pPr>
              <a:buClr>
                <a:schemeClr val="tx1"/>
              </a:buClr>
            </a:pPr>
            <a:r>
              <a:rPr lang="cs-CZ" altLang="cs-CZ" sz="2400" dirty="0"/>
              <a:t>umělecké a sportovní činnosti,</a:t>
            </a:r>
          </a:p>
          <a:p>
            <a:pPr>
              <a:buClr>
                <a:schemeClr val="tx1"/>
              </a:buClr>
            </a:pPr>
            <a:r>
              <a:rPr lang="cs-CZ" altLang="cs-CZ" sz="2400" dirty="0"/>
              <a:t>folklórní slavnosti apod. akce.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cs-CZ" altLang="cs-CZ" sz="2400" b="1" dirty="0"/>
              <a:t>S důrazem na rozvoj tradic, dlouhodobé spolupráce a zaměstnanosti, podporované hlavně ve fázi jejich vzniku.</a:t>
            </a:r>
          </a:p>
          <a:p>
            <a:pPr marL="0" indent="0">
              <a:buClr>
                <a:schemeClr val="tx1"/>
              </a:buClr>
              <a:buNone/>
            </a:pPr>
            <a:endParaRPr lang="cs-CZ" altLang="cs-CZ" sz="2400" b="1" dirty="0"/>
          </a:p>
          <a:p>
            <a:pPr marL="0" indent="0" algn="just">
              <a:buClr>
                <a:srgbClr val="000099"/>
              </a:buClr>
              <a:buNone/>
            </a:pPr>
            <a:r>
              <a:rPr lang="cs-CZ" altLang="cs-CZ" sz="2400" b="1" dirty="0"/>
              <a:t>2. </a:t>
            </a:r>
            <a:r>
              <a:rPr lang="cs-CZ" altLang="cs-CZ" sz="2400" b="1" u="sng" dirty="0"/>
              <a:t>Místní demokracie </a:t>
            </a:r>
            <a:endParaRPr lang="cs-CZ" altLang="cs-CZ" sz="2400" b="1" dirty="0"/>
          </a:p>
          <a:p>
            <a:pPr algn="just"/>
            <a:r>
              <a:rPr lang="cs-CZ" altLang="cs-CZ" sz="2400" dirty="0"/>
              <a:t>školící kurzy zajišťující výměnná setkání k prohlubování dovedností organizačních struktur mimovládních institucí a organizací,</a:t>
            </a:r>
          </a:p>
          <a:p>
            <a:pPr algn="just"/>
            <a:r>
              <a:rPr lang="cs-CZ" altLang="cs-CZ" sz="2400" dirty="0"/>
              <a:t>síťování a rozvoj spolupráce místní a regionální veřejné správy s mimovládními organizacemi a institucemi,</a:t>
            </a:r>
          </a:p>
          <a:p>
            <a:pPr algn="just"/>
            <a:r>
              <a:rPr lang="cs-CZ" altLang="cs-CZ" sz="2400" dirty="0"/>
              <a:t>přeshraniční sociální integrace.</a:t>
            </a:r>
          </a:p>
          <a:p>
            <a:pPr marL="514350" indent="-514350">
              <a:buClr>
                <a:schemeClr val="tx1"/>
              </a:buClr>
              <a:buFontTx/>
              <a:buChar char="-"/>
            </a:pPr>
            <a:endParaRPr lang="cs-CZ" altLang="cs-CZ" sz="2400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8609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96F2A2-0E55-4692-A0A6-01E4E5932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012"/>
            <a:ext cx="10515600" cy="1090049"/>
          </a:xfrm>
        </p:spPr>
        <p:txBody>
          <a:bodyPr/>
          <a:lstStyle/>
          <a:p>
            <a:pPr algn="ctr"/>
            <a:r>
              <a:rPr lang="cs-CZ" b="1" dirty="0"/>
              <a:t>FMP – podporované aktivity (11b), NIV 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1CD0F04-9AAF-44B2-B1EB-003B82898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555" y="1550322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Clr>
                <a:srgbClr val="000099"/>
              </a:buClr>
              <a:buNone/>
            </a:pPr>
            <a:r>
              <a:rPr lang="cs-CZ" altLang="cs-CZ" b="1" u="sng" dirty="0"/>
              <a:t>3. Lidské zdroje</a:t>
            </a:r>
            <a:endParaRPr lang="cs-CZ" altLang="cs-CZ" b="1" dirty="0"/>
          </a:p>
          <a:p>
            <a:pPr algn="just"/>
            <a:r>
              <a:rPr lang="cs-CZ" altLang="cs-CZ" dirty="0"/>
              <a:t>spolupráce v oblasti společného vzdělávání a odborného výcviku,</a:t>
            </a:r>
          </a:p>
          <a:p>
            <a:pPr algn="just"/>
            <a:r>
              <a:rPr lang="cs-CZ" altLang="cs-CZ" dirty="0"/>
              <a:t>propagace přeshraničních pracovních možností,</a:t>
            </a:r>
          </a:p>
          <a:p>
            <a:pPr algn="just"/>
            <a:r>
              <a:rPr lang="cs-CZ" altLang="cs-CZ" dirty="0"/>
              <a:t>výměna znalostí a zkušeností ve výuce na různých stupních, zpracování materiálů pro společnou výuku.</a:t>
            </a:r>
          </a:p>
          <a:p>
            <a:pPr marL="0" indent="0" algn="just">
              <a:buNone/>
            </a:pPr>
            <a:endParaRPr lang="cs-CZ" altLang="cs-CZ" dirty="0"/>
          </a:p>
          <a:p>
            <a:pPr marL="0" indent="0" algn="just">
              <a:buClr>
                <a:srgbClr val="000099"/>
              </a:buClr>
              <a:buNone/>
            </a:pPr>
            <a:r>
              <a:rPr lang="cs-CZ" altLang="cs-CZ" b="1" dirty="0">
                <a:cs typeface="Times New Roman" panose="02020603050405020304" pitchFamily="18" charset="0"/>
              </a:rPr>
              <a:t>4. </a:t>
            </a:r>
            <a:r>
              <a:rPr lang="cs-CZ" altLang="cs-CZ" b="1" u="sng" dirty="0">
                <a:cs typeface="Times New Roman" panose="02020603050405020304" pitchFamily="18" charset="0"/>
              </a:rPr>
              <a:t>Životní prostředí </a:t>
            </a:r>
            <a:endParaRPr lang="cs-CZ" altLang="cs-CZ" b="1" dirty="0">
              <a:cs typeface="Times New Roman" panose="02020603050405020304" pitchFamily="18" charset="0"/>
            </a:endParaRPr>
          </a:p>
          <a:p>
            <a:pPr algn="just"/>
            <a:r>
              <a:rPr lang="cs-CZ" altLang="cs-CZ" dirty="0">
                <a:cs typeface="Times New Roman" panose="02020603050405020304" pitchFamily="18" charset="0"/>
              </a:rPr>
              <a:t>vyhodnocování specifických regionálních problémů v rámci ŽP,</a:t>
            </a:r>
          </a:p>
          <a:p>
            <a:pPr algn="just"/>
            <a:r>
              <a:rPr lang="cs-CZ" altLang="cs-CZ" dirty="0">
                <a:cs typeface="Times New Roman" panose="02020603050405020304" pitchFamily="18" charset="0"/>
              </a:rPr>
              <a:t>ekologická školení a akce zaměřené na zvyšování veřejného ekologického povědomí.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72454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7DE05D-7C56-4E13-B3D6-B5600F23A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FMP – neinvestiční malé projekty (6c, 11b)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D7F3E3A-3825-446E-B452-191D023D8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7"/>
            <a:ext cx="10716491" cy="4887666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60000"/>
              </a:lnSpc>
            </a:pPr>
            <a:r>
              <a:rPr lang="cs-CZ" altLang="cs-CZ" b="1" dirty="0">
                <a:cs typeface="Arial" panose="020B0604020202020204" pitchFamily="34" charset="0"/>
              </a:rPr>
              <a:t>Velikost finanční podpory z ERDF:</a:t>
            </a:r>
          </a:p>
          <a:p>
            <a:pPr algn="just">
              <a:lnSpc>
                <a:spcPct val="60000"/>
              </a:lnSpc>
              <a:buClr>
                <a:srgbClr val="000099"/>
              </a:buClr>
              <a:buNone/>
            </a:pPr>
            <a:r>
              <a:rPr lang="cs-CZ" altLang="cs-CZ" dirty="0">
                <a:cs typeface="Arial" panose="020B0604020202020204" pitchFamily="34" charset="0"/>
              </a:rPr>
              <a:t>		</a:t>
            </a:r>
            <a:r>
              <a:rPr lang="cs-CZ" altLang="cs-CZ" dirty="0"/>
              <a:t>m</a:t>
            </a:r>
            <a:r>
              <a:rPr lang="cs-CZ" altLang="cs-CZ" dirty="0">
                <a:cs typeface="Arial" panose="020B0604020202020204" pitchFamily="34" charset="0"/>
              </a:rPr>
              <a:t>inimální </a:t>
            </a:r>
            <a:r>
              <a:rPr lang="cs-CZ" altLang="cs-CZ" dirty="0"/>
              <a:t>č</a:t>
            </a:r>
            <a:r>
              <a:rPr lang="cs-CZ" altLang="cs-CZ" dirty="0">
                <a:cs typeface="Arial" panose="020B0604020202020204" pitchFamily="34" charset="0"/>
              </a:rPr>
              <a:t>ástka: </a:t>
            </a:r>
            <a:r>
              <a:rPr lang="cs-CZ" altLang="cs-CZ" b="1" dirty="0">
                <a:cs typeface="Arial" panose="020B0604020202020204" pitchFamily="34" charset="0"/>
              </a:rPr>
              <a:t> </a:t>
            </a:r>
            <a:r>
              <a:rPr lang="cs-CZ" altLang="cs-CZ" b="1" dirty="0"/>
              <a:t>			  3</a:t>
            </a:r>
            <a:r>
              <a:rPr lang="cs-CZ" altLang="cs-CZ" b="1" dirty="0">
                <a:cs typeface="Arial" panose="020B0604020202020204" pitchFamily="34" charset="0"/>
              </a:rPr>
              <a:t>.000 €</a:t>
            </a:r>
            <a:endParaRPr lang="cs-CZ" altLang="cs-CZ" dirty="0">
              <a:cs typeface="Arial" panose="020B0604020202020204" pitchFamily="34" charset="0"/>
            </a:endParaRPr>
          </a:p>
          <a:p>
            <a:pPr algn="just">
              <a:lnSpc>
                <a:spcPct val="60000"/>
              </a:lnSpc>
              <a:buClr>
                <a:srgbClr val="000099"/>
              </a:buClr>
              <a:buNone/>
            </a:pPr>
            <a:r>
              <a:rPr lang="cs-CZ" altLang="cs-CZ" dirty="0">
                <a:cs typeface="Times New Roman" panose="02020603050405020304" pitchFamily="18" charset="0"/>
              </a:rPr>
              <a:t>   		</a:t>
            </a:r>
            <a:r>
              <a:rPr lang="cs-CZ" altLang="cs-CZ" dirty="0">
                <a:cs typeface="Arial" panose="020B0604020202020204" pitchFamily="34" charset="0"/>
              </a:rPr>
              <a:t>maximální </a:t>
            </a:r>
            <a:r>
              <a:rPr lang="cs-CZ" altLang="cs-CZ" dirty="0"/>
              <a:t>č</a:t>
            </a:r>
            <a:r>
              <a:rPr lang="cs-CZ" altLang="cs-CZ" dirty="0">
                <a:cs typeface="Arial" panose="020B0604020202020204" pitchFamily="34" charset="0"/>
              </a:rPr>
              <a:t>ástka: 		</a:t>
            </a:r>
            <a:r>
              <a:rPr lang="cs-CZ" altLang="cs-CZ" dirty="0"/>
              <a:t>	</a:t>
            </a:r>
            <a:r>
              <a:rPr lang="cs-CZ" altLang="cs-CZ" b="1" dirty="0"/>
              <a:t>20</a:t>
            </a:r>
            <a:r>
              <a:rPr lang="cs-CZ" altLang="cs-CZ" b="1" dirty="0">
                <a:cs typeface="Arial" panose="020B0604020202020204" pitchFamily="34" charset="0"/>
              </a:rPr>
              <a:t>.000 €</a:t>
            </a:r>
            <a:endParaRPr lang="cs-CZ" altLang="cs-CZ" dirty="0">
              <a:cs typeface="Arial" panose="020B0604020202020204" pitchFamily="34" charset="0"/>
            </a:endParaRPr>
          </a:p>
          <a:p>
            <a:pPr algn="just">
              <a:lnSpc>
                <a:spcPct val="60000"/>
              </a:lnSpc>
              <a:buClr>
                <a:srgbClr val="000099"/>
              </a:buClr>
            </a:pPr>
            <a:endParaRPr lang="cs-CZ" altLang="cs-CZ" dirty="0"/>
          </a:p>
          <a:p>
            <a:pPr algn="just">
              <a:lnSpc>
                <a:spcPct val="60000"/>
              </a:lnSpc>
            </a:pPr>
            <a:r>
              <a:rPr lang="cs-CZ" altLang="cs-CZ" dirty="0"/>
              <a:t>Celková výše výdajů projektu max.  	</a:t>
            </a:r>
            <a:r>
              <a:rPr lang="cs-CZ" altLang="cs-CZ" b="1" dirty="0"/>
              <a:t>40.000 </a:t>
            </a:r>
            <a:r>
              <a:rPr lang="cs-CZ" altLang="cs-CZ" b="1" dirty="0">
                <a:cs typeface="Arial" panose="020B0604020202020204" pitchFamily="34" charset="0"/>
              </a:rPr>
              <a:t>€</a:t>
            </a:r>
          </a:p>
          <a:p>
            <a:pPr algn="just">
              <a:lnSpc>
                <a:spcPct val="60000"/>
              </a:lnSpc>
              <a:buClr>
                <a:srgbClr val="000099"/>
              </a:buClr>
              <a:buNone/>
            </a:pPr>
            <a:endParaRPr lang="cs-CZ" altLang="cs-CZ" sz="1600" b="1" dirty="0">
              <a:cs typeface="Arial" panose="020B0604020202020204" pitchFamily="34" charset="0"/>
            </a:endParaRPr>
          </a:p>
          <a:p>
            <a:pPr algn="just">
              <a:lnSpc>
                <a:spcPct val="60000"/>
              </a:lnSpc>
            </a:pPr>
            <a:r>
              <a:rPr lang="cs-CZ" altLang="cs-CZ" b="1" dirty="0">
                <a:cs typeface="Arial" panose="020B0604020202020204" pitchFamily="34" charset="0"/>
              </a:rPr>
              <a:t>Dotace na neinvestiční MP max. 	20.000 €</a:t>
            </a:r>
          </a:p>
          <a:p>
            <a:pPr algn="just">
              <a:lnSpc>
                <a:spcPct val="60000"/>
              </a:lnSpc>
              <a:buClr>
                <a:srgbClr val="000099"/>
              </a:buClr>
              <a:buNone/>
            </a:pPr>
            <a:endParaRPr lang="cs-CZ" altLang="cs-CZ" sz="1600" b="1" dirty="0">
              <a:cs typeface="Arial" panose="020B0604020202020204" pitchFamily="34" charset="0"/>
            </a:endParaRPr>
          </a:p>
          <a:p>
            <a:pPr marL="0" indent="0" algn="just">
              <a:buClr>
                <a:srgbClr val="000099"/>
              </a:buClr>
              <a:buNone/>
            </a:pPr>
            <a:r>
              <a:rPr lang="cs-CZ" altLang="cs-CZ" b="1" dirty="0">
                <a:cs typeface="Arial" panose="020B0604020202020204" pitchFamily="34" charset="0"/>
              </a:rPr>
              <a:t>Celková výše podpory z ERDF je max. 85 % celkových způsobilých výdajů MP.</a:t>
            </a:r>
          </a:p>
          <a:p>
            <a:pPr>
              <a:lnSpc>
                <a:spcPct val="80000"/>
              </a:lnSpc>
              <a:buClr>
                <a:schemeClr val="tx1"/>
              </a:buClr>
            </a:pPr>
            <a:r>
              <a:rPr lang="cs-CZ" altLang="cs-CZ" dirty="0"/>
              <a:t>Výše </a:t>
            </a:r>
            <a:r>
              <a:rPr lang="cs-CZ" altLang="cs-CZ" b="1" dirty="0"/>
              <a:t>investičních</a:t>
            </a:r>
            <a:r>
              <a:rPr lang="cs-CZ" altLang="cs-CZ" dirty="0"/>
              <a:t> výdajů </a:t>
            </a:r>
            <a:r>
              <a:rPr lang="cs-CZ" altLang="cs-CZ" b="1" dirty="0"/>
              <a:t>maximálně </a:t>
            </a:r>
            <a:r>
              <a:rPr lang="cs-CZ" altLang="cs-CZ" dirty="0"/>
              <a:t> </a:t>
            </a:r>
            <a:r>
              <a:rPr lang="cs-CZ" altLang="cs-CZ" b="1" dirty="0"/>
              <a:t>40,00 %</a:t>
            </a:r>
            <a:r>
              <a:rPr lang="cs-CZ" altLang="cs-CZ" dirty="0"/>
              <a:t> celkových nákladů MP.</a:t>
            </a:r>
          </a:p>
          <a:p>
            <a:pPr>
              <a:lnSpc>
                <a:spcPct val="80000"/>
              </a:lnSpc>
              <a:buClr>
                <a:schemeClr val="tx1"/>
              </a:buClr>
            </a:pPr>
            <a:r>
              <a:rPr lang="cs-CZ" altLang="cs-CZ" dirty="0">
                <a:solidFill>
                  <a:srgbClr val="FF0000"/>
                </a:solidFill>
              </a:rPr>
              <a:t>Minimálně 5% nákladů MP musí být vynaložena na přeshraničního partnera.</a:t>
            </a:r>
          </a:p>
          <a:p>
            <a:pPr>
              <a:lnSpc>
                <a:spcPct val="80000"/>
              </a:lnSpc>
              <a:buClr>
                <a:schemeClr val="tx1"/>
              </a:buClr>
            </a:pPr>
            <a:r>
              <a:rPr lang="cs-CZ" altLang="cs-CZ" dirty="0"/>
              <a:t>Nemohou být stavební investice.</a:t>
            </a:r>
          </a:p>
          <a:p>
            <a:pPr>
              <a:lnSpc>
                <a:spcPct val="80000"/>
              </a:lnSpc>
              <a:buClr>
                <a:schemeClr val="tx1"/>
              </a:buClr>
            </a:pPr>
            <a:r>
              <a:rPr lang="cs-CZ" altLang="cs-CZ" dirty="0"/>
              <a:t>Nemohou být podporovány malé projekty zakládající veřejnou podporu.</a:t>
            </a:r>
          </a:p>
          <a:p>
            <a:pPr>
              <a:lnSpc>
                <a:spcPct val="80000"/>
              </a:lnSpc>
              <a:buClr>
                <a:schemeClr val="tx1"/>
              </a:buClr>
              <a:buNone/>
            </a:pPr>
            <a:r>
              <a:rPr lang="cs-CZ" altLang="cs-CZ" b="1" dirty="0">
                <a:solidFill>
                  <a:srgbClr val="FF0000"/>
                </a:solidFill>
              </a:rPr>
              <a:t>tematický cíl 6c i 11b</a:t>
            </a:r>
          </a:p>
        </p:txBody>
      </p:sp>
    </p:spTree>
    <p:extLst>
      <p:ext uri="{BB962C8B-B14F-4D97-AF65-F5344CB8AC3E}">
        <p14:creationId xmlns:p14="http://schemas.microsoft.com/office/powerpoint/2010/main" val="1491273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1764F65-F663-4A87-A9CB-DDAAF805A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76543"/>
            <a:ext cx="9144000" cy="1255035"/>
          </a:xfrm>
        </p:spPr>
        <p:txBody>
          <a:bodyPr/>
          <a:lstStyle/>
          <a:p>
            <a:r>
              <a:rPr lang="cs-CZ" dirty="0"/>
              <a:t>Děkuji vám za pozornost!</a:t>
            </a:r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D566F955-0D9C-42C0-8777-A40E46BF5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89935"/>
            <a:ext cx="9144000" cy="3568822"/>
          </a:xfrm>
        </p:spPr>
        <p:txBody>
          <a:bodyPr>
            <a:normAutofit fontScale="92500" lnSpcReduction="10000"/>
          </a:bodyPr>
          <a:lstStyle/>
          <a:p>
            <a:r>
              <a:rPr lang="cs-CZ" sz="3000" b="1" dirty="0"/>
              <a:t>Ing. Jana Smutná</a:t>
            </a:r>
          </a:p>
          <a:p>
            <a:r>
              <a:rPr lang="cs-CZ" sz="3000" dirty="0"/>
              <a:t>ředitelka RBK</a:t>
            </a:r>
          </a:p>
          <a:p>
            <a:endParaRPr lang="cs-CZ" dirty="0"/>
          </a:p>
          <a:p>
            <a:r>
              <a:rPr lang="cs-CZ" b="1" dirty="0"/>
              <a:t>Region Bílé Karpaty</a:t>
            </a:r>
          </a:p>
          <a:p>
            <a:r>
              <a:rPr lang="cs-CZ" sz="1900" dirty="0"/>
              <a:t>nám. T. G. Masaryka 2433, 760 01 Zlín</a:t>
            </a:r>
          </a:p>
          <a:p>
            <a:r>
              <a:rPr lang="cs-CZ" sz="1900" dirty="0"/>
              <a:t>tel.: 573 776 058</a:t>
            </a:r>
          </a:p>
          <a:p>
            <a:r>
              <a:rPr lang="cs-CZ" sz="1900" dirty="0"/>
              <a:t>mob.: 739 612 340</a:t>
            </a:r>
          </a:p>
          <a:p>
            <a:r>
              <a:rPr lang="cs-CZ" sz="1900" dirty="0"/>
              <a:t>e-mail: </a:t>
            </a:r>
            <a:r>
              <a:rPr lang="cs-CZ" sz="1900" u="sng" dirty="0">
                <a:hlinkClick r:id="rId2"/>
              </a:rPr>
              <a:t>fmp@regionbilekarpaty.cz</a:t>
            </a:r>
            <a:endParaRPr lang="cs-CZ" sz="1900" u="sng" dirty="0"/>
          </a:p>
          <a:p>
            <a:r>
              <a:rPr lang="cs-CZ" sz="1900" u="sng" dirty="0">
                <a:hlinkClick r:id="rId3"/>
              </a:rPr>
              <a:t>www.regionbilekarpaty.cz</a:t>
            </a:r>
            <a:endParaRPr lang="cs-CZ" sz="1900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32306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3407</TotalTime>
  <Words>1010</Words>
  <Application>Microsoft Office PowerPoint</Application>
  <PresentationFormat>Širokoúhlá obrazovka</PresentationFormat>
  <Paragraphs>163</Paragraphs>
  <Slides>18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Motiv Office</vt:lpstr>
      <vt:lpstr>Představení  2. a 3. výzvy FMP</vt:lpstr>
      <vt:lpstr>Region Bílé Karpaty 2007+</vt:lpstr>
      <vt:lpstr>Region Bílé Karpaty 2014+</vt:lpstr>
      <vt:lpstr>Fond malých projektů 2014 - 2020</vt:lpstr>
      <vt:lpstr>FMP – přeshraniční dopad</vt:lpstr>
      <vt:lpstr>FMP – vhodní žadatelé</vt:lpstr>
      <vt:lpstr>FMP – vhodní žadatelé (PPŽaKU příloha č. 1)</vt:lpstr>
      <vt:lpstr>Vhodné malé projekty – obecné principy přijatelnosti</vt:lpstr>
      <vt:lpstr>Financování malých projektů z FMP</vt:lpstr>
      <vt:lpstr>Délka malého projektu</vt:lpstr>
      <vt:lpstr>2. a 3. výzva FMP</vt:lpstr>
      <vt:lpstr>Prezentace aplikace PowerPoint</vt:lpstr>
      <vt:lpstr>FMP – podporované aktivity (6c), INV </vt:lpstr>
      <vt:lpstr>FMP – investiční malé projekty (6c)</vt:lpstr>
      <vt:lpstr>FMP – podporované aktivity (11b), NIV </vt:lpstr>
      <vt:lpstr>FMP – podporované aktivity (11b), NIV </vt:lpstr>
      <vt:lpstr>FMP – neinvestiční malé projekty (6c, 11b)</vt:lpstr>
      <vt:lpstr>Děkuji vám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Průběh a realizace malého projektu</dc:title>
  <dc:creator>DELL-2</dc:creator>
  <cp:lastModifiedBy> </cp:lastModifiedBy>
  <cp:revision>139</cp:revision>
  <cp:lastPrinted>2018-10-05T12:42:55Z</cp:lastPrinted>
  <dcterms:created xsi:type="dcterms:W3CDTF">2018-08-14T04:53:05Z</dcterms:created>
  <dcterms:modified xsi:type="dcterms:W3CDTF">2018-12-12T10:07:24Z</dcterms:modified>
</cp:coreProperties>
</file>