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1" r:id="rId4"/>
    <p:sldId id="257" r:id="rId5"/>
    <p:sldId id="302" r:id="rId6"/>
    <p:sldId id="259" r:id="rId7"/>
    <p:sldId id="258" r:id="rId8"/>
    <p:sldId id="265" r:id="rId9"/>
    <p:sldId id="307" r:id="rId10"/>
    <p:sldId id="305" r:id="rId1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17.10.2018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ionbilekarpaty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122363"/>
            <a:ext cx="9395791" cy="2133599"/>
          </a:xfrm>
        </p:spPr>
        <p:txBody>
          <a:bodyPr/>
          <a:lstStyle/>
          <a:p>
            <a:r>
              <a:rPr lang="cs-CZ" b="1" dirty="0"/>
              <a:t>Cyklus malého projektu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Školení pro Konečné uživatele</a:t>
            </a:r>
          </a:p>
          <a:p>
            <a:r>
              <a:rPr lang="cs-CZ" dirty="0"/>
              <a:t>17. 10. 2018 Zlín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Osnova semináře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Cyklus malého projektu</a:t>
            </a:r>
          </a:p>
          <a:p>
            <a:r>
              <a:rPr lang="cs-CZ" dirty="0"/>
              <a:t>Změny v průběhu realizace projektu</a:t>
            </a:r>
          </a:p>
          <a:p>
            <a:r>
              <a:rPr lang="cs-CZ" dirty="0"/>
              <a:t>Vyúčtování projektu a Závěrečná zpráva</a:t>
            </a:r>
          </a:p>
          <a:p>
            <a:r>
              <a:rPr lang="cs-CZ" dirty="0"/>
              <a:t>Veřejné zakázky</a:t>
            </a:r>
          </a:p>
          <a:p>
            <a:r>
              <a:rPr lang="cs-CZ" dirty="0"/>
              <a:t>Propagace a publicita malého projektu</a:t>
            </a:r>
          </a:p>
          <a:p>
            <a:r>
              <a:rPr lang="cs-CZ" dirty="0"/>
              <a:t>Ověření a udržitelnost malého projektu</a:t>
            </a:r>
          </a:p>
          <a:p>
            <a:r>
              <a:rPr lang="cs-CZ" dirty="0"/>
              <a:t>Nejčastější chyby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76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E9B473-5FC3-4D71-9D15-CE48B691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Projektový cyklus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F51094-6867-4DF3-B115-676684915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příprava projektu a podání projektové žádosti</a:t>
            </a:r>
          </a:p>
          <a:p>
            <a:r>
              <a:rPr lang="cs-CZ" dirty="0"/>
              <a:t>administrativní ověření</a:t>
            </a:r>
          </a:p>
          <a:p>
            <a:r>
              <a:rPr lang="cs-CZ" dirty="0"/>
              <a:t>hodnocení projektové žádosti</a:t>
            </a:r>
          </a:p>
          <a:p>
            <a:r>
              <a:rPr lang="cs-CZ" dirty="0"/>
              <a:t>schválení projektu Regionálním výborem</a:t>
            </a:r>
          </a:p>
          <a:p>
            <a:r>
              <a:rPr lang="cs-CZ" dirty="0"/>
              <a:t>příprava a vydání Smlouvy o NFP</a:t>
            </a:r>
          </a:p>
          <a:p>
            <a:r>
              <a:rPr lang="cs-CZ" dirty="0"/>
              <a:t>realizace projektu – monitorování projektu, projektové změny, výběr dodavatele, publicita…</a:t>
            </a:r>
          </a:p>
          <a:p>
            <a:r>
              <a:rPr lang="cs-CZ" dirty="0"/>
              <a:t>vyúčtování projektu</a:t>
            </a:r>
          </a:p>
          <a:p>
            <a:r>
              <a:rPr lang="cs-CZ" dirty="0"/>
              <a:t>udržitelnost projektu a archivace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0173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CBC1E4-CB06-46C8-A4CC-0C689ADB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Období před podpisem Smlouvy o NFP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76FA357-FF5F-42B6-B19F-B248D8E1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8557"/>
            <a:ext cx="10515600" cy="4624318"/>
          </a:xfrm>
        </p:spPr>
        <p:txBody>
          <a:bodyPr>
            <a:normAutofit/>
          </a:bodyPr>
          <a:lstStyle/>
          <a:p>
            <a:r>
              <a:rPr lang="cs-CZ" dirty="0"/>
              <a:t>Vypořádání podmínek stanovených Regionálním výborem</a:t>
            </a:r>
          </a:p>
          <a:p>
            <a:r>
              <a:rPr lang="cs-CZ" dirty="0"/>
              <a:t>Úprava harmonogramu malého projektu</a:t>
            </a:r>
          </a:p>
          <a:p>
            <a:r>
              <a:rPr lang="cs-CZ" dirty="0"/>
              <a:t>Doplnění příloh požadovaných před vydáním Oznámení o schválení </a:t>
            </a:r>
            <a:r>
              <a:rPr lang="cs-CZ" dirty="0" err="1"/>
              <a:t>ŽoNFP</a:t>
            </a:r>
            <a:r>
              <a:rPr lang="cs-CZ" dirty="0"/>
              <a:t> (doklad o zajištění spolufinancování, doklady prokazující vlastnické právo k nemovitostem)</a:t>
            </a:r>
          </a:p>
          <a:p>
            <a:r>
              <a:rPr lang="cs-CZ" dirty="0"/>
              <a:t>Doplnění příloh požadovaných před podpisem Smlouvy o NFP (doklady k povolení stavby, elektronická verze žádosti včetně příloh, podepsaná aktuální verze </a:t>
            </a:r>
            <a:r>
              <a:rPr lang="cs-CZ" dirty="0" err="1"/>
              <a:t>ŽoNFP</a:t>
            </a:r>
            <a:r>
              <a:rPr lang="cs-CZ" dirty="0"/>
              <a:t>, smlouva o zřízení účtu na projekt)</a:t>
            </a:r>
          </a:p>
          <a:p>
            <a:r>
              <a:rPr lang="cs-CZ" dirty="0"/>
              <a:t>Vzájemné odsouhlasení textu Smlouvy o NFP</a:t>
            </a:r>
          </a:p>
        </p:txBody>
      </p:sp>
    </p:spTree>
    <p:extLst>
      <p:ext uri="{BB962C8B-B14F-4D97-AF65-F5344CB8AC3E}">
        <p14:creationId xmlns:p14="http://schemas.microsoft.com/office/powerpoint/2010/main" val="99146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47D358-92B2-4291-B178-19150C09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Realizace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18DD5BE-A440-4803-966B-8E7651E07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180"/>
            <a:ext cx="10515600" cy="51777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Dokumentace pro realizaci:</a:t>
            </a:r>
          </a:p>
          <a:p>
            <a:r>
              <a:rPr lang="cs-CZ" b="1" dirty="0"/>
              <a:t>Příručka pro žadatele a konečné uživatele</a:t>
            </a:r>
            <a:r>
              <a:rPr lang="cs-CZ" dirty="0"/>
              <a:t>, verze 1.1 (platná od 20.2.2018), včetně příloh</a:t>
            </a:r>
          </a:p>
          <a:p>
            <a:pPr marL="0" indent="0">
              <a:buNone/>
            </a:pPr>
            <a:endParaRPr lang="cs-CZ" sz="1500" dirty="0"/>
          </a:p>
          <a:p>
            <a:pPr marL="0" indent="0">
              <a:buNone/>
            </a:pPr>
            <a:r>
              <a:rPr lang="cs-CZ" dirty="0"/>
              <a:t>Aktualizace Příručky pro žadatele a konečné uživatele – sledovat webové stránky Správce (</a:t>
            </a:r>
            <a:r>
              <a:rPr lang="cs-CZ" dirty="0">
                <a:hlinkClick r:id="rId2"/>
              </a:rPr>
              <a:t>www.regionbilekarpaty.cz</a:t>
            </a:r>
            <a:r>
              <a:rPr lang="cs-CZ" dirty="0"/>
              <a:t>) !!!</a:t>
            </a:r>
          </a:p>
          <a:p>
            <a:pPr marL="0" indent="0">
              <a:buNone/>
            </a:pPr>
            <a:endParaRPr lang="cs-CZ" sz="1500" dirty="0"/>
          </a:p>
          <a:p>
            <a:r>
              <a:rPr lang="cs-CZ" b="1" dirty="0"/>
              <a:t>Náležitosti dokladování </a:t>
            </a:r>
            <a:r>
              <a:rPr lang="cs-CZ" dirty="0"/>
              <a:t>(včetně požadovaných formulářů </a:t>
            </a:r>
            <a:r>
              <a:rPr lang="cs-CZ" dirty="0" err="1"/>
              <a:t>PPŽaKU</a:t>
            </a:r>
            <a:r>
              <a:rPr lang="cs-CZ" dirty="0"/>
              <a:t> část III.), aktuální kurs EUR, manuál publicity, mzdové sazby typových pozic a další informace zveřejněné na stránkách Správce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b="1" dirty="0"/>
              <a:t>Postupy v zadávacích řízení pro ČR </a:t>
            </a:r>
            <a:r>
              <a:rPr lang="cs-CZ" dirty="0"/>
              <a:t>(III.10a)</a:t>
            </a:r>
          </a:p>
          <a:p>
            <a:pPr marL="0" indent="0" algn="ctr">
              <a:buNone/>
            </a:pPr>
            <a:endParaRPr lang="cs-CZ" sz="1600" dirty="0"/>
          </a:p>
          <a:p>
            <a:pPr marL="0" indent="0" algn="ctr">
              <a:buNone/>
            </a:pPr>
            <a:r>
              <a:rPr lang="cs-CZ" dirty="0"/>
              <a:t>SEZNÁMIT SE A NASTUDOVAT DOKUMENTACI !</a:t>
            </a:r>
          </a:p>
        </p:txBody>
      </p:sp>
    </p:spTree>
    <p:extLst>
      <p:ext uri="{BB962C8B-B14F-4D97-AF65-F5344CB8AC3E}">
        <p14:creationId xmlns:p14="http://schemas.microsoft.com/office/powerpoint/2010/main" val="31171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9113DB3-F62A-4B7E-8071-83F76292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Realizace malého projektu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D62D715-25ED-46C0-BF4D-6CE58D641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Probíhá v souladu se schválenou </a:t>
            </a:r>
            <a:r>
              <a:rPr lang="cs-CZ" altLang="cs-CZ" dirty="0" err="1"/>
              <a:t>ŽoNFP</a:t>
            </a:r>
            <a:r>
              <a:rPr lang="cs-CZ" altLang="cs-CZ" dirty="0"/>
              <a:t> a rozpočtem projektu, Smlouvou o NFP, regionální dokumentací (především </a:t>
            </a:r>
            <a:r>
              <a:rPr lang="cs-CZ" altLang="cs-CZ" dirty="0" err="1"/>
              <a:t>PpŽaKU</a:t>
            </a:r>
            <a:r>
              <a:rPr lang="cs-CZ" altLang="cs-CZ" dirty="0"/>
              <a:t> včetně příloh) a platnou legislativou ČR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570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F68A1F62-C3E7-4D2D-983B-8F1BC734A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Způsobilost výdajů malého projektu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470C6B6F-D21D-4235-99F5-CE956B1D8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Časová způsobilost výdajů začíná dnem následujícím po dni podání žádosti o NFP u příslušného Správce, příp. prvním dnem schváleného harmonogramu realizace aktivit MP, který je přílohou Smlouvy o NFP. </a:t>
            </a:r>
          </a:p>
          <a:p>
            <a:r>
              <a:rPr lang="cs-CZ" dirty="0"/>
              <a:t>Konečný termín způsobilosti výdajů je dán dnem ukončení realizace malého projektu uvedeným ve Smlouvě o NFP.</a:t>
            </a:r>
          </a:p>
          <a:p>
            <a:r>
              <a:rPr lang="cs-CZ" dirty="0"/>
              <a:t>Nejzazší termín zaplacení výdajů, které vznikly během doby způsobilosti pro financování, je 30 dní po ukončení realizace všech aktivit malého projektu).</a:t>
            </a:r>
          </a:p>
          <a:p>
            <a:r>
              <a:rPr lang="cs-CZ" dirty="0"/>
              <a:t>V programu není možné financovat již ukončené malé projekty, tj. poslední aktivita malého projektu nesmí být ukončena před zasedáním RV, na kterém bude malý projekt schválen.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5216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790D8023-D2D4-49E0-8EFD-194D5860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Další povinnosti konečného uživatele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A62C3E4-D60E-4FB9-988D-8EA7707E7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Dodržování pravidel publicity</a:t>
            </a:r>
          </a:p>
          <a:p>
            <a:r>
              <a:rPr lang="cs-CZ" dirty="0"/>
              <a:t>Dodržování pravidel způsobilosti výdajů</a:t>
            </a:r>
          </a:p>
          <a:p>
            <a:r>
              <a:rPr lang="cs-CZ" dirty="0"/>
              <a:t>Splnění hodnot stanovených monitorovacích ukazatelů</a:t>
            </a:r>
          </a:p>
          <a:p>
            <a:r>
              <a:rPr lang="cs-CZ" dirty="0"/>
              <a:t>Dodržování horizontálních principů a rovných příležitostí</a:t>
            </a:r>
          </a:p>
          <a:p>
            <a:r>
              <a:rPr lang="cs-CZ" dirty="0"/>
              <a:t>Dodržování pravidel pro veřejné zakázky</a:t>
            </a:r>
          </a:p>
          <a:p>
            <a:r>
              <a:rPr lang="cs-CZ" dirty="0"/>
              <a:t>Dodržování všech dalších pokynů Správce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358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07A2BF-6822-4C30-BC66-C75443CD0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E581FE76-B83D-4199-AF97-CDBBACEF4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4B98BE4-BA19-4618-B1C4-A1EDB17CA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06" y="1086882"/>
            <a:ext cx="10924441" cy="48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77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76543"/>
            <a:ext cx="9144000" cy="1255035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153761"/>
            <a:ext cx="9753600" cy="3936152"/>
          </a:xfrm>
        </p:spPr>
        <p:txBody>
          <a:bodyPr>
            <a:normAutofit/>
          </a:bodyPr>
          <a:lstStyle/>
          <a:p>
            <a:r>
              <a:rPr lang="cs-CZ" sz="3000" b="1" dirty="0"/>
              <a:t>Ing. Jana Smutná</a:t>
            </a:r>
          </a:p>
          <a:p>
            <a:r>
              <a:rPr lang="cs-CZ" sz="3000" dirty="0"/>
              <a:t>ředitelka RBK</a:t>
            </a:r>
          </a:p>
          <a:p>
            <a:endParaRPr lang="cs-CZ" dirty="0"/>
          </a:p>
          <a:p>
            <a:r>
              <a:rPr lang="cs-CZ" b="1" dirty="0"/>
              <a:t>Region Bílé Karpaty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32306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2791</TotalTime>
  <Words>433</Words>
  <Application>Microsoft Office PowerPoint</Application>
  <PresentationFormat>Širokoúhlá obrazovka</PresentationFormat>
  <Paragraphs>58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Motiv Office</vt:lpstr>
      <vt:lpstr>Cyklus malého projektu</vt:lpstr>
      <vt:lpstr>Osnova semináře</vt:lpstr>
      <vt:lpstr>Projektový cyklus</vt:lpstr>
      <vt:lpstr>Období před podpisem Smlouvy o NFP</vt:lpstr>
      <vt:lpstr>Realizace projektu</vt:lpstr>
      <vt:lpstr>Realizace malého projektu</vt:lpstr>
      <vt:lpstr>Způsobilost výdajů malého projektu</vt:lpstr>
      <vt:lpstr>Další povinnosti konečného uživatele</vt:lpstr>
      <vt:lpstr>Prezentace aplikace PowerPoint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Jana Smutná</cp:lastModifiedBy>
  <cp:revision>108</cp:revision>
  <cp:lastPrinted>2018-10-17T06:24:37Z</cp:lastPrinted>
  <dcterms:created xsi:type="dcterms:W3CDTF">2018-08-14T04:53:05Z</dcterms:created>
  <dcterms:modified xsi:type="dcterms:W3CDTF">2018-10-17T06:24:43Z</dcterms:modified>
</cp:coreProperties>
</file>