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77" r:id="rId5"/>
    <p:sldId id="278" r:id="rId6"/>
    <p:sldId id="280" r:id="rId7"/>
    <p:sldId id="281" r:id="rId8"/>
    <p:sldId id="303" r:id="rId9"/>
    <p:sldId id="282" r:id="rId10"/>
    <p:sldId id="283" r:id="rId11"/>
    <p:sldId id="294" r:id="rId12"/>
    <p:sldId id="306" r:id="rId13"/>
    <p:sldId id="304" r:id="rId14"/>
    <p:sldId id="307" r:id="rId15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45789B-37A2-4CE9-99B8-957579CC9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F326A7E-B8F6-430D-8ACE-16D4E23CB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E8E0BE-2219-41AA-BB22-02EBA079D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003307-0D01-4FA2-AEE2-CB4C5ECF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8344BC-6953-4D98-B011-79AFBE8F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861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9974F4-6240-464F-8AEA-7A026ECF7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E246A4B-58FD-4043-ADD7-C2D0CE6AE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71CBE93-2F8D-4A5E-BDD3-BD841A419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9AC5BB-BD7C-497B-8D1E-7C96B4B05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686144-A4CD-4100-B2B5-2DA5E9F5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20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C5555C-1F15-4732-91A1-A72CCC29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9EAD5C1-F17A-4FD6-9A3A-5EDCEE69A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E48E2D-E8CA-4964-9B63-0C5253415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EBBD79-BFF1-49E8-9C7E-0F2556AA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F82E48-393A-4021-A7EC-7C7CFE7A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318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DBD151-D8E0-4E63-946E-72F5B43A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48E99CE-B6A3-432B-90D1-FAE261447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8A5C5A4-F5B2-4F42-B5D3-54334D790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C0CCF9-1683-428C-9F2D-05E8C7D1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E4CFB5D-2707-48CD-B22A-F11FEDEF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997E28A-8D85-4DDC-A351-DF14632D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79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D5D825-B41D-49A4-895A-98295430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CC58DB7-E5D8-4457-A111-9614B5C30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27E3119-AFD0-467C-96C8-E46E53B46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CA3C3AF-5502-4340-A581-A1C6E5C79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8F9DFC4-1391-40BE-9CB0-496575AAD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5315DFB-14F6-440A-8327-78A7740A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DEB04FA-3F90-4C7C-B5AF-3A2D4D887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35D8BA-36F5-4E17-9578-FDCE1130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52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20232F-9943-43F5-8E56-3FECE950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843737D-2CB3-408E-ADAD-2BA978AA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9FE8B8C-8AE2-4EC0-8645-9E1AF61DE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75051D5-3C28-4067-8CF3-947D9C26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298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FFB580D-004B-4B6A-A8C0-E00E9948C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68489B3-BB66-4525-95FB-61C23212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1C03F7-ECAD-45FC-A69B-BD1800E6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187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29DBA7-5EE5-432B-AC7D-AAF624677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9139FA-56F0-4B49-B2AC-E87B0DD5A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E1E3F4E-9878-4AF8-BE58-66060F7A2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26A42B8-8B98-40F4-AB52-AB0EBD9C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07A9AC-EAFA-4651-8395-C1DCB3E4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4924A16-92D3-4EA6-91BB-9A639656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930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990905-0CB3-459E-9E28-E012CA23B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3983313-1452-445A-8844-1D1A77C808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5462AD5-FE5E-4269-843F-6CE13FBAC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78432A-2E13-4EBB-9313-4EBA437E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436960-1302-412B-A701-DDF0A0EC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220FE54-0E9C-4319-BAF8-31ACF081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36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0888BC-741D-4290-A85E-B2821920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E388F38-5AA9-4B87-A938-ADC6EEA4E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6CA6B8-DA61-4ED9-B513-0983D94A3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10B3F7-5DE8-49A7-84B2-9BF80F99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22531B-E8DD-4589-AF94-B49C9E2D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54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1A031AF-05DC-4CBC-AD84-E0B0C8694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17B0B0D-D884-484C-BB15-D8B8D3EC0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8F475A-2BEC-4E28-A217-05649A35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F0BC28-1A70-4A59-A375-DB461E6C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3B03CA-5FFE-43CB-8D3F-B06106C3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82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B16F9F9-8239-4195-B9DA-6AFBB0F91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4A36FAD-9CD1-4585-B374-6C827DACE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55A7C8-B4B8-4FF7-9FE0-EA39225F3E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8C6EB9-F250-4831-ADA2-9E63F661C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53125E-A8BD-4F56-B2F7-51D5628FE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89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4B5ADB-68B2-4251-A821-0F4B181B6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209" y="1122363"/>
            <a:ext cx="9395791" cy="2387600"/>
          </a:xfrm>
        </p:spPr>
        <p:txBody>
          <a:bodyPr/>
          <a:lstStyle/>
          <a:p>
            <a:r>
              <a:rPr lang="cs-CZ" b="1" dirty="0"/>
              <a:t>Ověření a udržitelnost malého projektu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9CDC362-380F-4652-95EC-1B455EDF4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00477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cs-CZ" dirty="0"/>
              <a:t>Fond malých projektů </a:t>
            </a:r>
          </a:p>
          <a:p>
            <a:endParaRPr lang="cs-CZ" dirty="0"/>
          </a:p>
          <a:p>
            <a:r>
              <a:rPr lang="cs-CZ" dirty="0"/>
              <a:t>Školení pro Konečné uživatele</a:t>
            </a:r>
          </a:p>
          <a:p>
            <a:r>
              <a:rPr lang="cs-CZ" dirty="0"/>
              <a:t>17. 10. 2018 Zlín</a:t>
            </a: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327D3B9-9096-4241-A666-4D181B64C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4" y="107710"/>
            <a:ext cx="11224591" cy="101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0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6E8072-3DE5-4B13-B147-83C60C46D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Ověřování malého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6AF1C59-3A4B-41E4-A2D6-9E8A4631C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470"/>
            <a:ext cx="10515600" cy="4930405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cs-CZ" b="1" dirty="0"/>
              <a:t>1. Ověření věcné/dokladové</a:t>
            </a:r>
            <a:endParaRPr lang="cs-CZ" sz="2000" b="1" dirty="0"/>
          </a:p>
          <a:p>
            <a:pPr marL="457200" lvl="1" indent="0">
              <a:buNone/>
            </a:pPr>
            <a:r>
              <a:rPr lang="cs-CZ" dirty="0"/>
              <a:t>1.1 Ověření dokladové – předběžné</a:t>
            </a:r>
          </a:p>
          <a:p>
            <a:pPr marL="457200" lvl="1" indent="0">
              <a:buNone/>
            </a:pPr>
            <a:r>
              <a:rPr lang="cs-CZ" dirty="0"/>
              <a:t>1.2 Ověření dokladové – průběžné</a:t>
            </a:r>
          </a:p>
          <a:p>
            <a:pPr marL="457200" lvl="1" indent="0">
              <a:buNone/>
            </a:pPr>
            <a:r>
              <a:rPr lang="cs-CZ" dirty="0"/>
              <a:t>1.3 Ověření dokladové – následné</a:t>
            </a:r>
          </a:p>
          <a:p>
            <a:pPr marL="457200" lvl="1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2. Ověření na místě</a:t>
            </a:r>
            <a:endParaRPr lang="cs-CZ" sz="2000" b="1" dirty="0"/>
          </a:p>
          <a:p>
            <a:pPr marL="457200" lvl="1" indent="0">
              <a:buNone/>
            </a:pPr>
            <a:r>
              <a:rPr lang="cs-CZ" dirty="0"/>
              <a:t>2.1 Ověření na místě - předběžné</a:t>
            </a:r>
          </a:p>
          <a:p>
            <a:pPr marL="457200" lvl="1" indent="0">
              <a:buNone/>
            </a:pPr>
            <a:r>
              <a:rPr lang="cs-CZ" dirty="0"/>
              <a:t>2.2 Ověření na místě - průběžné</a:t>
            </a:r>
          </a:p>
          <a:p>
            <a:pPr marL="457200" lvl="1" indent="0">
              <a:buNone/>
            </a:pPr>
            <a:r>
              <a:rPr lang="cs-CZ" dirty="0"/>
              <a:t>2.3 Ověření na místě – následné</a:t>
            </a:r>
          </a:p>
          <a:p>
            <a:pPr marL="457200" lvl="1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3. Mimořádné ověření na místě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4. Zpráva o udržitelnosti malého projektu </a:t>
            </a:r>
          </a:p>
          <a:p>
            <a:pPr marL="0" indent="0">
              <a:buNone/>
            </a:pPr>
            <a:endParaRPr lang="cs-CZ" b="1" dirty="0"/>
          </a:p>
          <a:p>
            <a:pPr marL="0" indent="0" algn="ctr">
              <a:buNone/>
            </a:pPr>
            <a:r>
              <a:rPr lang="cs-CZ" dirty="0"/>
              <a:t>Podrobné informace jsou uvedeny v kap. 8 </a:t>
            </a:r>
            <a:r>
              <a:rPr lang="cs-CZ" dirty="0" err="1"/>
              <a:t>PPŽaKU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17530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9BD2C3-5A41-4CD3-94CF-ED7A6C088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1.1 Ověření dokladové – předběžné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D377A72-502B-4052-92F0-7548EBA81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06479"/>
          </a:xfrm>
        </p:spPr>
        <p:txBody>
          <a:bodyPr>
            <a:normAutofit fontScale="92500"/>
          </a:bodyPr>
          <a:lstStyle/>
          <a:p>
            <a:r>
              <a:rPr lang="cs-CZ" dirty="0"/>
              <a:t>Spočívá v ověření správnosti dodaných dokumentů, které jsou po žadateli vyžadovány před podpisem Smlouvy o NFP.</a:t>
            </a:r>
          </a:p>
          <a:p>
            <a:r>
              <a:rPr lang="cs-CZ" dirty="0"/>
              <a:t>Pokud při ověření shledá Správce závažné nedostatky, nedojde k uzavření Smlouvy o NFP.</a:t>
            </a:r>
          </a:p>
          <a:p>
            <a:r>
              <a:rPr lang="cs-CZ" dirty="0"/>
              <a:t>Za závažné nedostatky se považuje: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žadatel je v konkurzu nebo mu bylo povoleno vyrovnání,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Žadatel změní svou právní formu a stane se nezpůsobilým,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Žadatel se dopustí prokazatelně korupce, finančních podvodů,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Žadatel nesplní základní požadavky na finanční a technické ověření MP,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Žadatel uvádí v předkládané dokumentaci nepravdivé nebo neúplné údaje, nebo předkládá údaje, které neodpovídají skutečnosti.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7130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6BB3C9-8008-4526-B896-1D479C506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477"/>
            <a:ext cx="10515600" cy="1325563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1.2 Ověření dokladové – průběžné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6EFA64B-BDAA-4C0C-9B2C-E523919A2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Sleduje postup realizace MP, naplňování aktivit malého projektu, dodržování stanovených podmínek a postupů.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Po ukončení ověření Seznamu deklarovaných výdajů vystaví Správce </a:t>
            </a:r>
            <a:r>
              <a:rPr lang="cs-CZ" b="1" dirty="0"/>
              <a:t>Prohlášení o způsobilosti výdajů. </a:t>
            </a:r>
            <a:r>
              <a:rPr lang="cs-CZ" dirty="0"/>
              <a:t>Současně způsobilost výdajů Správce potvrdí schváleným seznamem výdajů. </a:t>
            </a:r>
          </a:p>
          <a:p>
            <a:endParaRPr lang="cs-CZ" dirty="0"/>
          </a:p>
          <a:p>
            <a:r>
              <a:rPr lang="cs-CZ" dirty="0"/>
              <a:t>Věcné ověření probíhá u Správce všech malých projektů.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11352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FA42CA-5A89-4B16-9052-A7C81F0CA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1.3 Ověření dokladové – následné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C059E85-D53C-47DC-A9EF-E7F6BC8D8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Spočívá v následném ověřování dodržování podmínek uvedených ve Smlouvě o NFP po ukončení malého projektu.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Může se ověřovat např.: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Zda jsou výsledky malého projektu používány v souladu s účelem deklarovaným ve Smlouvě o NFP,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Zda jsou naplňovány měřitelné ukazatele.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Ověření se provádí u vybraného vzorku MP na základě analýzy rizik v době jeho udržitelnosti.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85116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931075-B9D3-49D2-95DC-04523BF40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Ověření na místě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57A76D3-33D3-4121-99D0-4723EF473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981"/>
            <a:ext cx="10515600" cy="4578982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cs-CZ" sz="3600" dirty="0"/>
              <a:t>Ověření uskutečnění dodávek zboží, vykonání prací a poskytnutí služeb,</a:t>
            </a:r>
          </a:p>
          <a:p>
            <a:pPr lvl="0"/>
            <a:r>
              <a:rPr lang="cs-CZ" sz="3600" dirty="0"/>
              <a:t>Ověření souladu realizace malého projektu se Smlouvou o NFP,</a:t>
            </a:r>
          </a:p>
          <a:p>
            <a:pPr lvl="0"/>
            <a:r>
              <a:rPr lang="cs-CZ" sz="3600" dirty="0"/>
              <a:t>Ověření vedení samostatné účetní/analytické evidence MP, zaúčtování všech skutečností souvisejících s MP a správnost účetnictví,</a:t>
            </a:r>
          </a:p>
          <a:p>
            <a:pPr lvl="0"/>
            <a:r>
              <a:rPr lang="cs-CZ" sz="3600" dirty="0"/>
              <a:t>Ověření dodržení pravidel publicity,</a:t>
            </a:r>
          </a:p>
          <a:p>
            <a:pPr lvl="0"/>
            <a:r>
              <a:rPr lang="cs-CZ" sz="3600" dirty="0"/>
              <a:t>Ověření dodržení pravidel pro zadávání veřejných zakázek.</a:t>
            </a:r>
          </a:p>
          <a:p>
            <a:pPr marL="0" indent="0">
              <a:buNone/>
            </a:pPr>
            <a:endParaRPr lang="cs-CZ" sz="3600" dirty="0"/>
          </a:p>
          <a:p>
            <a:pPr marL="0" indent="0" algn="just">
              <a:buNone/>
            </a:pPr>
            <a:r>
              <a:rPr lang="cs-CZ" sz="3600" dirty="0"/>
              <a:t>Ověření na místě bude uskutečněno minimálně na vzorku malých projektů vybraného analýzou rizik a u všech investičních projektů.</a:t>
            </a:r>
          </a:p>
          <a:p>
            <a:pPr marL="0" indent="0" algn="just">
              <a:buNone/>
            </a:pPr>
            <a:r>
              <a:rPr lang="cs-CZ" sz="3600" dirty="0"/>
              <a:t>Proti zápisu z ověření na místě může ověřovaná osoba podat písemné a zdůvodněné námitky vedoucímu ověřovací skupiny do pěti kalendářních dnů ode dne převzetí zápisu.</a:t>
            </a:r>
          </a:p>
          <a:p>
            <a:pPr marL="0" indent="0" algn="just">
              <a:buNone/>
            </a:pPr>
            <a:r>
              <a:rPr lang="cs-CZ" sz="3600" dirty="0"/>
              <a:t>Námitky může podávat pouze statutární zástupce ověřované osoby, popřípadě jím pověřený zástupce.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7308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25B185-2F88-44B7-8591-2D5189E72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2.1 Ověření na místě - předběžné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D61BAF5-D871-4376-89CD-B666B53D1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Provádí se převážně u vybraných investičních malých projektů před uzavřením Smlouvy o NFP. </a:t>
            </a:r>
          </a:p>
          <a:p>
            <a:r>
              <a:rPr lang="cs-CZ" dirty="0"/>
              <a:t>Jde o ověření souladu stavu místa fyzické realizace malého projektu s doloženou fotodokumentací, která byla přílohou Žádosti o NFP.</a:t>
            </a:r>
          </a:p>
          <a:p>
            <a:r>
              <a:rPr lang="cs-CZ" dirty="0"/>
              <a:t>Na místě se ověřuje originál Smlouvy o zřízení bankovního účtu.</a:t>
            </a:r>
          </a:p>
          <a:p>
            <a:r>
              <a:rPr lang="cs-CZ" dirty="0"/>
              <a:t>Výzvu k podpisu Smlouvy lze žadateli odeslat až poté, co Správce obdrží od Žadatele podepsaný Zápis z ověření malého projektu na místě.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34476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732551-4986-43C1-8214-9A77608CA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2.2 Ověření na místě - průběžné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DB16168-0D9E-45A1-9D7E-9A3CE7C78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Jedná se o průběžné sledování realizace malých projektů od podpisu Smlouvy o poskytnutí NFP až do ukončení, vyúčtování a proplacení malého projektu.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Cílem fyzického ověření malých projektů je ověřit reálné (skutečně) dodané zboží, provedení prací a poskytnutí služeb deklarovaných na účetních dokladech a v SDV, jež musí být v souladu se Smlouvou o poskytnutí NFP. </a:t>
            </a:r>
          </a:p>
        </p:txBody>
      </p:sp>
    </p:spTree>
    <p:extLst>
      <p:ext uri="{BB962C8B-B14F-4D97-AF65-F5344CB8AC3E}">
        <p14:creationId xmlns:p14="http://schemas.microsoft.com/office/powerpoint/2010/main" val="3024258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6CD270-6A00-4464-8FC4-7CAA59ADA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2.3 Ověření na místě - následné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EBD481D-8B73-47DD-A01C-23DCAA344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Jedná se o ověření výstupů, které konečný uživatel deklaroval v Žádosti o NFP.</a:t>
            </a:r>
          </a:p>
          <a:p>
            <a:r>
              <a:rPr lang="cs-CZ" dirty="0"/>
              <a:t>Provádí se u vybraných malých projektů na základě analýzy rizik po finančním ukončení MP v době udržitelnosti.</a:t>
            </a:r>
          </a:p>
          <a:p>
            <a:r>
              <a:rPr lang="cs-CZ" dirty="0"/>
              <a:t>U investičních MP proběhne ověření v místě realizace.</a:t>
            </a:r>
          </a:p>
          <a:p>
            <a:r>
              <a:rPr lang="cs-CZ" dirty="0"/>
              <a:t>U neinvestičních MP bude Správce po příjemci vyžadovat zabezpečení udržitelnosti ve formě dokladů – např. zápisy, fotodokumentace, atp.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8014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BEBFDD-41D2-41CE-B753-DADF75272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pt-B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Mimořádné ověření na místě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5A7C044-A16D-40CE-AF03-D2300A684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900"/>
            <a:ext cx="10515600" cy="4691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Probíhá zejména v následujících případech:</a:t>
            </a:r>
          </a:p>
          <a:p>
            <a:pPr lvl="0"/>
            <a:r>
              <a:rPr lang="cs-CZ" dirty="0"/>
              <a:t>Zjištění závažných skutečností ohrožující realizaci nebo financování malého projektu,</a:t>
            </a:r>
          </a:p>
          <a:p>
            <a:pPr lvl="0"/>
            <a:r>
              <a:rPr lang="cs-CZ" dirty="0"/>
              <a:t>V případě pochybností o údajích uvedených v SDV po vykonání ověření Závěrečné zprávy, resp. v případech, kdy nebyly předloženy dostatečné podklady na posouzení Seznamu deklarovaných výdajů,</a:t>
            </a:r>
          </a:p>
          <a:p>
            <a:pPr lvl="0"/>
            <a:r>
              <a:rPr lang="cs-CZ" dirty="0"/>
              <a:t>Na základě podnětu od třetích subjektů (např. závěry z certifikačních ověření),</a:t>
            </a:r>
          </a:p>
          <a:p>
            <a:pPr lvl="0"/>
            <a:r>
              <a:rPr lang="cs-CZ" dirty="0"/>
              <a:t>Na základě předložení žádosti o změnu malého projektu zásadního charakteru ze strany konečných uživatelů.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01537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Udržitelnost, zpráva o udržitelnosti</a:t>
            </a:r>
            <a:endParaRPr lang="cs-CZ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48414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Udržitelnost je povinná minimálně po dobu 5 let od finančního ukončení projektu.</a:t>
            </a:r>
          </a:p>
          <a:p>
            <a:pPr algn="just"/>
            <a:r>
              <a:rPr lang="cs-CZ" dirty="0"/>
              <a:t>Definuje ji žadatel v Žádosti o NFP.</a:t>
            </a:r>
          </a:p>
          <a:p>
            <a:pPr algn="just"/>
            <a:r>
              <a:rPr lang="cs-CZ" dirty="0"/>
              <a:t>Veškeré nabyté majetky musejí zůstat po dobu udržitelnosti ve vlastnictví KU (v případě investic nutno smluvně ošetřit).</a:t>
            </a:r>
          </a:p>
          <a:p>
            <a:pPr algn="just"/>
            <a:r>
              <a:rPr lang="cs-CZ" dirty="0"/>
              <a:t>Možnost zastavení majetku třetím osobám (nutno odsouhlasit) je možná jen bance, od níž máte úvěr na realizaci projektu.</a:t>
            </a:r>
          </a:p>
          <a:p>
            <a:pPr algn="just"/>
            <a:r>
              <a:rPr lang="cs-CZ" dirty="0"/>
              <a:t>Všechny investiční a vybrané neinvestiční projekty budou každoročně předkládat zprávu o udržitelnosti.</a:t>
            </a:r>
          </a:p>
        </p:txBody>
      </p:sp>
    </p:spTree>
    <p:extLst>
      <p:ext uri="{BB962C8B-B14F-4D97-AF65-F5344CB8AC3E}">
        <p14:creationId xmlns:p14="http://schemas.microsoft.com/office/powerpoint/2010/main" val="3532645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E057AD-F982-4D91-94EE-F119515AF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Zpráva o udržitelnosti malého projektu</a:t>
            </a:r>
            <a:r>
              <a:rPr lang="cs-CZ" dirty="0"/>
              <a:t> 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404C96D-D5DF-417F-9B83-3101355B6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7329"/>
            <a:ext cx="10515600" cy="5300671"/>
          </a:xfrm>
        </p:spPr>
        <p:txBody>
          <a:bodyPr>
            <a:normAutofit lnSpcReduction="10000"/>
          </a:bodyPr>
          <a:lstStyle/>
          <a:p>
            <a:r>
              <a:rPr lang="cs-CZ" dirty="0"/>
              <a:t>Pokud je cílem malého projektu vytvoření pracovních míst, musí být udržena minimálně po dobu 5 let od finančního ukončení realizace MP. </a:t>
            </a:r>
          </a:p>
          <a:p>
            <a:r>
              <a:rPr lang="cs-CZ" dirty="0"/>
              <a:t>Ověření probíhá v rámci doby udržitelnosti. Pokud výsledky malého projektu nebudou udržitelné minimálně během požadované doby, bude takový případ považován za porušení povinností stanovených ve Smlouvě o NFP. </a:t>
            </a:r>
          </a:p>
          <a:p>
            <a:r>
              <a:rPr lang="cs-CZ" dirty="0"/>
              <a:t>Zprávu o udržitelnosti malého projektu je konečný uživatel povinen předkládat vždy za uplynulý rok dle data výročí finančního ukončení malého projektu následujícího roku. Správce může během doby udržitelnosti vykonat ověření na místě u konečného uživatele nebo partnera.</a:t>
            </a:r>
          </a:p>
          <a:p>
            <a:r>
              <a:rPr lang="cs-CZ" dirty="0"/>
              <a:t>Povinnost předkládat zprávy o udržitelnosti se nevztahuje na MP, pro které to neurčuje daná Smlouva o NFP.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6661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11BA33-AB63-4F8B-9ECA-BBABCBF47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Archivace</a:t>
            </a:r>
            <a:r>
              <a:rPr lang="cs-CZ" dirty="0"/>
              <a:t>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A00A94D-8719-4988-8A5C-09AF53921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Konečný uživatel je povinen uchovávat dokumentaci k MP do 31.12.2028!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Do této doby je KU povinen strpět výkon kontroly/auditu/ověření na místě ze strany oprávněných osob.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73126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1764F65-F663-4A87-A9CB-DDAAF805A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590" y="216840"/>
            <a:ext cx="9144000" cy="2387600"/>
          </a:xfrm>
        </p:spPr>
        <p:txBody>
          <a:bodyPr/>
          <a:lstStyle/>
          <a:p>
            <a:r>
              <a:rPr lang="cs-CZ" b="1" dirty="0"/>
              <a:t>Děkuji vám za pozornost!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D566F955-0D9C-42C0-8777-A40E46BF5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127513"/>
            <a:ext cx="9382539" cy="2862123"/>
          </a:xfrm>
        </p:spPr>
        <p:txBody>
          <a:bodyPr>
            <a:normAutofit/>
          </a:bodyPr>
          <a:lstStyle/>
          <a:p>
            <a:r>
              <a:rPr lang="cs-CZ" sz="3000" b="1" dirty="0"/>
              <a:t>Ing. Jana Smutná</a:t>
            </a:r>
          </a:p>
          <a:p>
            <a:r>
              <a:rPr lang="cs-CZ" sz="3000" dirty="0"/>
              <a:t>ředitelka RBK</a:t>
            </a:r>
          </a:p>
          <a:p>
            <a:endParaRPr lang="cs-CZ" sz="3200" dirty="0"/>
          </a:p>
          <a:p>
            <a:r>
              <a:rPr lang="cs-CZ" b="1" dirty="0"/>
              <a:t>Region Bílé Karpaty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393658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2824</TotalTime>
  <Words>713</Words>
  <Application>Microsoft Office PowerPoint</Application>
  <PresentationFormat>Širokoúhlá obrazovka</PresentationFormat>
  <Paragraphs>94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Motiv Office</vt:lpstr>
      <vt:lpstr>Ověření a udržitelnost malého projektu</vt:lpstr>
      <vt:lpstr>Ověřování malého projektu</vt:lpstr>
      <vt:lpstr>1.1 Ověření dokladové – předběžné</vt:lpstr>
      <vt:lpstr>1.2 Ověření dokladové – průběžné</vt:lpstr>
      <vt:lpstr>1.3 Ověření dokladové – následné</vt:lpstr>
      <vt:lpstr>2. Ověření na místě</vt:lpstr>
      <vt:lpstr>2.1 Ověření na místě - předběžné</vt:lpstr>
      <vt:lpstr>2.2 Ověření na místě - průběžné</vt:lpstr>
      <vt:lpstr>2.3 Ověření na místě - následné</vt:lpstr>
      <vt:lpstr>3. Mimořádné ověření na místě</vt:lpstr>
      <vt:lpstr>4. Udržitelnost, zpráva o udržitelnosti</vt:lpstr>
      <vt:lpstr>4. Zpráva o udržitelnosti malého projektu </vt:lpstr>
      <vt:lpstr>Archivace </vt:lpstr>
      <vt:lpstr>Děkuji vám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Průběh a realizace malého projektu</dc:title>
  <dc:creator>DELL-2</dc:creator>
  <cp:lastModifiedBy>DELL-6</cp:lastModifiedBy>
  <cp:revision>107</cp:revision>
  <cp:lastPrinted>2018-10-05T12:42:55Z</cp:lastPrinted>
  <dcterms:created xsi:type="dcterms:W3CDTF">2018-08-14T04:53:05Z</dcterms:created>
  <dcterms:modified xsi:type="dcterms:W3CDTF">2018-10-16T11:23:58Z</dcterms:modified>
</cp:coreProperties>
</file>