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8" r:id="rId4"/>
    <p:sldId id="291" r:id="rId5"/>
    <p:sldId id="289" r:id="rId6"/>
    <p:sldId id="290" r:id="rId7"/>
    <p:sldId id="288" r:id="rId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45789B-37A2-4CE9-99B8-957579CC9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326A7E-B8F6-430D-8ACE-16D4E23CB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E8E0BE-2219-41AA-BB22-02EBA079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003307-0D01-4FA2-AEE2-CB4C5EC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8344BC-6953-4D98-B011-79AFBE8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61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74F4-6240-464F-8AEA-7A026ECF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246A4B-58FD-4043-ADD7-C2D0CE6A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1CBE93-2F8D-4A5E-BDD3-BD841A41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9AC5BB-BD7C-497B-8D1E-7C96B4B05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86144-A4CD-4100-B2B5-2DA5E9F5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2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5555C-1F15-4732-91A1-A72CCC29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EAD5C1-F17A-4FD6-9A3A-5EDCEE69A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48E2D-E8CA-4964-9B63-0C525341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EBBD79-BFF1-49E8-9C7E-0F2556AA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2E48-393A-4021-A7EC-7C7CFE7A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18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DBD151-D8E0-4E63-946E-72F5B43A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8E99CE-B6A3-432B-90D1-FAE261447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8A5C5A4-F5B2-4F42-B5D3-54334D790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C0CCF9-1683-428C-9F2D-05E8C7D1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4CFB5D-2707-48CD-B22A-F11FEDEF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97E28A-8D85-4DDC-A351-DF14632D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79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5D825-B41D-49A4-895A-98295430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CC58DB7-E5D8-4457-A111-9614B5C3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7E3119-AFD0-467C-96C8-E46E53B46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CA3C3AF-5502-4340-A581-A1C6E5C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8F9DFC4-1391-40BE-9CB0-496575AAD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315DFB-14F6-440A-8327-78A774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EB04FA-3F90-4C7C-B5AF-3A2D4D8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35D8BA-36F5-4E17-9578-FDCE1130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0232F-9943-43F5-8E56-3FECE950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43737D-2CB3-408E-ADAD-2BA978AA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FE8B8C-8AE2-4EC0-8645-9E1AF61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5051D5-3C28-4067-8CF3-947D9C26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98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FFB580D-004B-4B6A-A8C0-E00E9948C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8489B3-BB66-4525-95FB-61C23212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1C03F7-ECAD-45FC-A69B-BD1800E6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18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9DBA7-5EE5-432B-AC7D-AAF62467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139FA-56F0-4B49-B2AC-E87B0DD5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E1E3F4E-9878-4AF8-BE58-66060F7A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26A42B8-8B98-40F4-AB52-AB0EBD9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07A9AC-EAFA-4651-8395-C1DCB3E4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924A16-92D3-4EA6-91BB-9A6396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30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990905-0CB3-459E-9E28-E012CA23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983313-1452-445A-8844-1D1A77C80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5462AD5-FE5E-4269-843F-6CE13FBA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78432A-2E13-4EBB-9313-4EBA437E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A436960-1302-412B-A701-DDF0A0EC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20FE54-0E9C-4319-BAF8-31ACF081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6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888BC-741D-4290-A85E-B2821920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388F38-5AA9-4B87-A938-ADC6EEA4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6CA6B8-DA61-4ED9-B513-0983D94A3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10B3F7-5DE8-49A7-84B2-9BF80F99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22531B-E8DD-4589-AF94-B49C9E2D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5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1A031AF-05DC-4CBC-AD84-E0B0C8694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7B0B0D-D884-484C-BB15-D8B8D3EC0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8F475A-2BEC-4E28-A217-05649A35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0BC28-1A70-4A59-A375-DB461E6C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3B03CA-5FFE-43CB-8D3F-B06106C3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8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16F9F9-8239-4195-B9DA-6AFBB0F9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4A36FAD-9CD1-4585-B374-6C827DAC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5A7C8-B4B8-4FF7-9FE0-EA39225F3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824D-6C38-4B47-A913-7FE54077E07F}" type="datetimeFigureOut">
              <a:rPr lang="cs-CZ" smtClean="0"/>
              <a:t>16.10.2018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8C6EB9-F250-4831-ADA2-9E63F661C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53125E-A8BD-4F56-B2F7-51D5628F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700C-D962-4839-BF64-A72343013D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89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B5ADB-68B2-4251-A821-0F4B181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09" y="720581"/>
            <a:ext cx="9395791" cy="2387600"/>
          </a:xfrm>
        </p:spPr>
        <p:txBody>
          <a:bodyPr>
            <a:normAutofit/>
          </a:bodyPr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CDC362-380F-4652-95EC-1B455ED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Fond malých projektů </a:t>
            </a:r>
          </a:p>
          <a:p>
            <a:endParaRPr lang="cs-CZ" dirty="0"/>
          </a:p>
          <a:p>
            <a:r>
              <a:rPr lang="cs-CZ" dirty="0"/>
              <a:t>Školení pro Konečné uživatele</a:t>
            </a:r>
          </a:p>
          <a:p>
            <a:r>
              <a:rPr lang="cs-CZ" dirty="0"/>
              <a:t>17. 10. 2018 Zlín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27D3B9-9096-4241-A666-4D181B64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4" y="107710"/>
            <a:ext cx="11224591" cy="1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ECC5A8C-DCC4-4011-8145-A0AB526A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948"/>
            <a:ext cx="10515600" cy="4351338"/>
          </a:xfrm>
        </p:spPr>
        <p:txBody>
          <a:bodyPr>
            <a:normAutofit/>
          </a:bodyPr>
          <a:lstStyle/>
          <a:p>
            <a:pPr marL="360363" lvl="1" algn="just"/>
            <a:r>
              <a:rPr lang="cs-CZ" sz="2800" dirty="0"/>
              <a:t>nepotřebujeme konzultace, všechno máme načtené,</a:t>
            </a:r>
          </a:p>
          <a:p>
            <a:pPr marL="360363" lvl="1" algn="just"/>
            <a:r>
              <a:rPr lang="cs-CZ" sz="2800" dirty="0"/>
              <a:t>nepotřebujeme se ptát, všemu rozumíme,</a:t>
            </a:r>
          </a:p>
          <a:p>
            <a:pPr marL="360363" lvl="1" algn="just"/>
            <a:endParaRPr lang="cs-CZ" sz="2800" dirty="0"/>
          </a:p>
          <a:p>
            <a:pPr marL="360363" lvl="1" algn="just"/>
            <a:r>
              <a:rPr lang="cs-CZ" sz="2800" dirty="0"/>
              <a:t>raději se 2x zeptat, než vzniknou chyby: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časová náročnost </a:t>
            </a:r>
            <a:r>
              <a:rPr lang="cs-CZ" sz="2800" dirty="0"/>
              <a:t>- pro vyřízení změn jsou lhůty a administrace se časově protáhne,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finanční náročnost </a:t>
            </a:r>
            <a:r>
              <a:rPr lang="cs-CZ" sz="2800" dirty="0"/>
              <a:t>– pošta, Vaše cesty, kopie dokladů, apod.,</a:t>
            </a:r>
          </a:p>
          <a:p>
            <a:pPr lvl="1" algn="just">
              <a:buFontTx/>
              <a:buChar char="-"/>
            </a:pPr>
            <a:r>
              <a:rPr lang="cs-CZ" sz="2800" b="1" dirty="0"/>
              <a:t>VÁŠ ČAS</a:t>
            </a:r>
            <a:r>
              <a:rPr lang="cs-CZ" sz="2800" dirty="0"/>
              <a:t>.</a:t>
            </a:r>
          </a:p>
          <a:p>
            <a:pPr marL="360363" lvl="1" algn="just"/>
            <a:endParaRPr lang="cs-CZ" sz="2800" dirty="0"/>
          </a:p>
          <a:p>
            <a:pPr marL="131763" lvl="1" indent="0" algn="just">
              <a:buNone/>
            </a:pPr>
            <a:endParaRPr lang="cs-CZ" sz="2800" dirty="0"/>
          </a:p>
          <a:p>
            <a:pPr lvl="1" algn="just"/>
            <a:endParaRPr lang="cs-CZ" sz="2800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A34C4D0E-F463-45AD-B246-CEB47C9C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3" y="277091"/>
            <a:ext cx="10515600" cy="1325563"/>
          </a:xfrm>
        </p:spPr>
        <p:txBody>
          <a:bodyPr/>
          <a:lstStyle/>
          <a:p>
            <a:r>
              <a:rPr lang="cs-CZ" b="1" dirty="0"/>
              <a:t>Osobní přístup</a:t>
            </a:r>
          </a:p>
        </p:txBody>
      </p:sp>
    </p:spTree>
    <p:extLst>
      <p:ext uri="{BB962C8B-B14F-4D97-AF65-F5344CB8AC3E}">
        <p14:creationId xmlns:p14="http://schemas.microsoft.com/office/powerpoint/2010/main" val="122203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69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2212168"/>
            <a:ext cx="10969487" cy="5078758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Elektronické verze neodpovídají</a:t>
            </a:r>
            <a:r>
              <a:rPr lang="cs-CZ" dirty="0"/>
              <a:t> tištěné podobě (pozor na CD a DVD, proděrované nelze načíst),</a:t>
            </a:r>
          </a:p>
          <a:p>
            <a:pPr algn="just"/>
            <a:endParaRPr lang="cs-CZ" dirty="0"/>
          </a:p>
          <a:p>
            <a:pPr algn="just"/>
            <a:r>
              <a:rPr lang="cs-CZ" b="1" dirty="0"/>
              <a:t>Seřazení dokumentů</a:t>
            </a:r>
            <a:r>
              <a:rPr lang="cs-CZ" dirty="0"/>
              <a:t>, jejich číslování a označení nenavazuje na strukturu podrobného rozpočtu (návaznost rozpočtu na SDV),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Vyúčtování předložit v podobě, ze které </a:t>
            </a:r>
            <a:r>
              <a:rPr lang="cs-CZ" b="1" dirty="0"/>
              <a:t>lze bez problémů vyjmout listy </a:t>
            </a:r>
            <a:r>
              <a:rPr lang="cs-CZ" dirty="0"/>
              <a:t>(určitě ne kroužkovou vazbu),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133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69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1" y="1491732"/>
            <a:ext cx="10969487" cy="50787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b="1" dirty="0"/>
              <a:t>Více dokladů k jedné položce</a:t>
            </a:r>
            <a:r>
              <a:rPr lang="cs-CZ" dirty="0"/>
              <a:t>, např. 3.1: </a:t>
            </a:r>
          </a:p>
          <a:p>
            <a:pPr lvl="1" algn="just">
              <a:buFontTx/>
              <a:buChar char="-"/>
            </a:pPr>
            <a:r>
              <a:rPr lang="cs-CZ" sz="2800" dirty="0"/>
              <a:t>je třeba doklady uvést do SDV pod číslováním 3.1.1, 3.1.2, apod.,</a:t>
            </a:r>
          </a:p>
          <a:p>
            <a:pPr lvl="1" algn="just">
              <a:buFontTx/>
              <a:buChar char="-"/>
            </a:pPr>
            <a:r>
              <a:rPr lang="cs-CZ" sz="2800" dirty="0"/>
              <a:t>je třeba doklady takto označit i seřadit,</a:t>
            </a:r>
          </a:p>
          <a:p>
            <a:pPr lvl="1" algn="just">
              <a:buFontTx/>
              <a:buChar char="-"/>
            </a:pPr>
            <a:endParaRPr lang="cs-CZ" sz="2800" dirty="0"/>
          </a:p>
          <a:p>
            <a:pPr marL="228600" lvl="1" algn="just">
              <a:spcBef>
                <a:spcPts val="1000"/>
              </a:spcBef>
            </a:pPr>
            <a:r>
              <a:rPr lang="cs-CZ" sz="2800" b="1" dirty="0"/>
              <a:t>Jeden doklad pro více položek </a:t>
            </a:r>
            <a:r>
              <a:rPr lang="cs-CZ" sz="2800" dirty="0"/>
              <a:t>– např. 1 faktura na stravu a ubytování:</a:t>
            </a:r>
          </a:p>
          <a:p>
            <a:pPr lvl="1" algn="just">
              <a:buFontTx/>
              <a:buChar char="-"/>
            </a:pPr>
            <a:r>
              <a:rPr lang="cs-CZ" sz="2800" dirty="0"/>
              <a:t>rozkopírovat doklad ke každé položce (vč. úhrady, zaúčtování aj.),</a:t>
            </a:r>
          </a:p>
          <a:p>
            <a:pPr lvl="1" algn="just">
              <a:buFontTx/>
              <a:buChar char="-"/>
            </a:pPr>
            <a:r>
              <a:rPr lang="cs-CZ" sz="2800" dirty="0"/>
              <a:t>zvýraznit částku a text ke konkrétní položce,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3560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69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1" y="1491732"/>
            <a:ext cx="10969487" cy="507875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cs-CZ" b="1" dirty="0"/>
              <a:t>Termíny:</a:t>
            </a:r>
          </a:p>
          <a:p>
            <a:pPr lvl="1" algn="just">
              <a:buFontTx/>
              <a:buChar char="-"/>
            </a:pPr>
            <a:r>
              <a:rPr lang="cs-CZ" sz="2800" dirty="0"/>
              <a:t>posuny termínů realizace – je třeba zavčas hlásit z důvodu kontrol prováděných na místě,</a:t>
            </a:r>
          </a:p>
          <a:p>
            <a:pPr lvl="1" algn="just">
              <a:buFontTx/>
              <a:buChar char="-"/>
            </a:pPr>
            <a:r>
              <a:rPr lang="cs-CZ" sz="2800" dirty="0"/>
              <a:t>SDV se sestavuje do 30 kal. dní od fyzického ukončení, kurz v měsíci, kdy se sestavuje (odkaz na stránkách Správce),</a:t>
            </a:r>
          </a:p>
          <a:p>
            <a:pPr marL="457200" lvl="1" indent="0" algn="just">
              <a:buNone/>
            </a:pPr>
            <a:endParaRPr lang="cs-CZ" sz="2800" dirty="0"/>
          </a:p>
          <a:p>
            <a:pPr algn="just"/>
            <a:r>
              <a:rPr lang="cs-CZ" b="1" dirty="0"/>
              <a:t>Úhrady:</a:t>
            </a:r>
          </a:p>
          <a:p>
            <a:pPr lvl="1" algn="just">
              <a:buFontTx/>
              <a:buChar char="-"/>
            </a:pPr>
            <a:r>
              <a:rPr lang="cs-CZ" sz="2800" dirty="0"/>
              <a:t>náklady musí být uhrazeny do předložení vyúčtování,</a:t>
            </a:r>
          </a:p>
          <a:p>
            <a:pPr lvl="1" algn="just">
              <a:buFontTx/>
              <a:buChar char="-"/>
            </a:pPr>
            <a:r>
              <a:rPr lang="cs-CZ" sz="2800" dirty="0"/>
              <a:t>cestovní příkaz musí být uhrazen do 10 dní od vykonané cesty, pokud vnitřní směrnice neurčuje jiný termín,</a:t>
            </a:r>
          </a:p>
          <a:p>
            <a:pPr lvl="1" algn="just">
              <a:buFontTx/>
              <a:buChar char="-"/>
            </a:pPr>
            <a:r>
              <a:rPr lang="cs-CZ" sz="2800" dirty="0"/>
              <a:t>elektronický výpis stačí, ale ne avízo, musí být výpis!!!,</a:t>
            </a:r>
          </a:p>
          <a:p>
            <a:pPr lvl="1" algn="just">
              <a:buFontTx/>
              <a:buChar char="-"/>
            </a:pPr>
            <a:r>
              <a:rPr lang="cs-CZ" sz="2800" dirty="0"/>
              <a:t>úhrada z jiné banky než ve smlouvě:</a:t>
            </a:r>
          </a:p>
          <a:p>
            <a:pPr marL="984250" lvl="1" indent="-325438" algn="just">
              <a:buFont typeface="Wingdings" panose="05000000000000000000" pitchFamily="2" charset="2"/>
              <a:buChar char="Ø"/>
            </a:pPr>
            <a:r>
              <a:rPr lang="cs-CZ" sz="2800" dirty="0"/>
              <a:t>stačí popis do ZZ,</a:t>
            </a:r>
          </a:p>
          <a:p>
            <a:pPr marL="984250" lvl="1" indent="-325438" algn="just">
              <a:buFont typeface="Wingdings" panose="05000000000000000000" pitchFamily="2" charset="2"/>
              <a:buChar char="Ø"/>
            </a:pPr>
            <a:r>
              <a:rPr lang="cs-CZ" sz="2800" dirty="0"/>
              <a:t>není třeba dokládat smlouvu o účtu,</a:t>
            </a:r>
          </a:p>
          <a:p>
            <a:pPr marL="984250" lvl="1" indent="-325438" algn="just">
              <a:buFont typeface="Wingdings" panose="05000000000000000000" pitchFamily="2" charset="2"/>
              <a:buChar char="Ø"/>
            </a:pPr>
            <a:r>
              <a:rPr lang="cs-CZ" sz="2800" dirty="0"/>
              <a:t>nemusí být doložen celý výpis, jen první strana s hlavičkou (ověření, že patří KU) a stránka s úhradou,</a:t>
            </a:r>
          </a:p>
          <a:p>
            <a:pPr lvl="1" algn="just">
              <a:buFontTx/>
              <a:buChar char="-"/>
            </a:pPr>
            <a:endParaRPr lang="cs-CZ" sz="2800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631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41265-6035-4259-BFDD-95288E2D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69"/>
            <a:ext cx="10515600" cy="1325563"/>
          </a:xfrm>
        </p:spPr>
        <p:txBody>
          <a:bodyPr/>
          <a:lstStyle/>
          <a:p>
            <a:r>
              <a:rPr lang="cs-CZ" b="1" dirty="0"/>
              <a:t>Nejčastější chyby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614BCE-C232-4199-BC43-EADDB66A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1" y="1491732"/>
            <a:ext cx="10969487" cy="5078758"/>
          </a:xfrm>
        </p:spPr>
        <p:txBody>
          <a:bodyPr>
            <a:normAutofit/>
          </a:bodyPr>
          <a:lstStyle/>
          <a:p>
            <a:pPr marL="228600" lvl="1" algn="just">
              <a:spcBef>
                <a:spcPts val="1000"/>
              </a:spcBef>
            </a:pPr>
            <a:r>
              <a:rPr lang="cs-CZ" sz="2800" dirty="0"/>
              <a:t>Nedostatečný popis </a:t>
            </a:r>
            <a:r>
              <a:rPr lang="cs-CZ" sz="2800" b="1" dirty="0"/>
              <a:t>zapojení partnera </a:t>
            </a:r>
            <a:r>
              <a:rPr lang="cs-CZ" sz="2800" dirty="0"/>
              <a:t>v ZZ,</a:t>
            </a:r>
          </a:p>
          <a:p>
            <a:pPr marL="228600" lvl="1" algn="just">
              <a:spcBef>
                <a:spcPts val="1000"/>
              </a:spcBef>
            </a:pPr>
            <a:endParaRPr lang="cs-CZ" sz="2800" dirty="0"/>
          </a:p>
          <a:p>
            <a:pPr marL="228600" lvl="1" algn="just">
              <a:spcBef>
                <a:spcPts val="1000"/>
              </a:spcBef>
            </a:pPr>
            <a:r>
              <a:rPr lang="cs-CZ" sz="2800" dirty="0"/>
              <a:t>Nedodržení podmínek </a:t>
            </a:r>
            <a:r>
              <a:rPr lang="cs-CZ" sz="2800" b="1" dirty="0"/>
              <a:t>publicity</a:t>
            </a:r>
            <a:r>
              <a:rPr lang="cs-CZ" sz="2800" dirty="0"/>
              <a:t>,</a:t>
            </a:r>
          </a:p>
          <a:p>
            <a:pPr marL="228600" lvl="1" algn="just">
              <a:spcBef>
                <a:spcPts val="1000"/>
              </a:spcBef>
            </a:pPr>
            <a:endParaRPr lang="cs-CZ" sz="2800" dirty="0"/>
          </a:p>
          <a:p>
            <a:pPr marL="228600" lvl="1" algn="just">
              <a:spcBef>
                <a:spcPts val="1000"/>
              </a:spcBef>
            </a:pPr>
            <a:r>
              <a:rPr lang="cs-CZ" sz="2800" dirty="0"/>
              <a:t>Nedostatečný postup při </a:t>
            </a:r>
            <a:r>
              <a:rPr lang="cs-CZ" sz="2800" b="1" dirty="0"/>
              <a:t>zadávacím řízení</a:t>
            </a:r>
            <a:r>
              <a:rPr lang="cs-CZ" sz="2800" dirty="0"/>
              <a:t>, nedodržení podmínek zákona nebo interních směrnic,</a:t>
            </a:r>
          </a:p>
          <a:p>
            <a:pPr marL="228600" lvl="1" algn="just">
              <a:spcBef>
                <a:spcPts val="1000"/>
              </a:spcBef>
            </a:pPr>
            <a:endParaRPr lang="cs-CZ" sz="2800" dirty="0"/>
          </a:p>
          <a:p>
            <a:pPr marL="228600" lvl="1" algn="just">
              <a:spcBef>
                <a:spcPts val="1000"/>
              </a:spcBef>
            </a:pPr>
            <a:r>
              <a:rPr lang="cs-CZ" sz="2800" dirty="0"/>
              <a:t>Uvedeny </a:t>
            </a:r>
            <a:r>
              <a:rPr lang="cs-CZ" sz="2800" b="1" dirty="0"/>
              <a:t>náklady</a:t>
            </a:r>
            <a:r>
              <a:rPr lang="cs-CZ" sz="2800" dirty="0"/>
              <a:t>, které:</a:t>
            </a:r>
          </a:p>
          <a:p>
            <a:pPr marL="984250" lvl="1" indent="-325438" algn="just">
              <a:lnSpc>
                <a:spcPct val="70000"/>
              </a:lnSpc>
              <a:buFont typeface="Wingdings" panose="05000000000000000000" pitchFamily="2" charset="2"/>
              <a:buChar char="Ø"/>
            </a:pPr>
            <a:r>
              <a:rPr lang="cs-CZ" sz="2800" dirty="0"/>
              <a:t>nebyly dosud zahrnuty do rozpočtu,</a:t>
            </a:r>
          </a:p>
          <a:p>
            <a:pPr marL="984250" lvl="1" indent="-325438" algn="just">
              <a:lnSpc>
                <a:spcPct val="70000"/>
              </a:lnSpc>
              <a:buFont typeface="Wingdings" panose="05000000000000000000" pitchFamily="2" charset="2"/>
              <a:buChar char="Ø"/>
            </a:pPr>
            <a:r>
              <a:rPr lang="cs-CZ" sz="2800" dirty="0"/>
              <a:t>nejsou nezbytné pro realizaci projektu. </a:t>
            </a:r>
          </a:p>
          <a:p>
            <a:pPr lvl="1" algn="just">
              <a:buFontTx/>
              <a:buChar char="-"/>
            </a:pPr>
            <a:endParaRPr lang="cs-CZ" sz="2800" dirty="0"/>
          </a:p>
          <a:p>
            <a:pPr lvl="1" algn="just">
              <a:buFontTx/>
              <a:buChar char="-"/>
            </a:pPr>
            <a:endParaRPr lang="cs-CZ" sz="2800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1987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1764F65-F663-4A87-A9CB-DDAAF805A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cs-CZ" dirty="0"/>
              <a:t>Děkuji vám za pozornost!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D566F955-0D9C-42C0-8777-A40E46BF5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Bc. Hana Strnadelová</a:t>
            </a:r>
          </a:p>
          <a:p>
            <a:r>
              <a:rPr lang="cs-CZ" dirty="0"/>
              <a:t>projektový manažer</a:t>
            </a:r>
          </a:p>
          <a:p>
            <a:r>
              <a:rPr lang="cs-CZ" dirty="0"/>
              <a:t>Region Bílé Karpaty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71688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379</Words>
  <Application>Microsoft Office PowerPoint</Application>
  <PresentationFormat>Širokoúhlá obrazovka</PresentationFormat>
  <Paragraphs>60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Motiv Office</vt:lpstr>
      <vt:lpstr>Nejčastější chyby</vt:lpstr>
      <vt:lpstr>Osobní přístup</vt:lpstr>
      <vt:lpstr>Nejčastější chyby</vt:lpstr>
      <vt:lpstr>Nejčastější chyby</vt:lpstr>
      <vt:lpstr>Nejčastější chyby</vt:lpstr>
      <vt:lpstr>Nejčastější chyby</vt:lpstr>
      <vt:lpstr>Děkuji vám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Průběh a realizace malého projektu</dc:title>
  <dc:creator>DELL-2</dc:creator>
  <cp:lastModifiedBy>Strnadelová</cp:lastModifiedBy>
  <cp:revision>104</cp:revision>
  <cp:lastPrinted>2018-10-05T12:42:55Z</cp:lastPrinted>
  <dcterms:created xsi:type="dcterms:W3CDTF">2018-08-14T04:53:05Z</dcterms:created>
  <dcterms:modified xsi:type="dcterms:W3CDTF">2018-10-16T07:20:33Z</dcterms:modified>
</cp:coreProperties>
</file>