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2" r:id="rId3"/>
    <p:sldId id="314" r:id="rId4"/>
    <p:sldId id="317" r:id="rId5"/>
    <p:sldId id="318" r:id="rId6"/>
    <p:sldId id="328" r:id="rId7"/>
    <p:sldId id="329" r:id="rId8"/>
    <p:sldId id="330" r:id="rId9"/>
    <p:sldId id="331" r:id="rId10"/>
    <p:sldId id="332" r:id="rId11"/>
    <p:sldId id="333" r:id="rId12"/>
    <p:sldId id="334" r:id="rId13"/>
    <p:sldId id="335" r:id="rId14"/>
    <p:sldId id="336" r:id="rId15"/>
    <p:sldId id="337" r:id="rId16"/>
    <p:sldId id="338" r:id="rId17"/>
    <p:sldId id="339" r:id="rId18"/>
    <p:sldId id="340" r:id="rId19"/>
    <p:sldId id="342" r:id="rId20"/>
    <p:sldId id="343" r:id="rId21"/>
    <p:sldId id="315" r:id="rId22"/>
    <p:sldId id="316" r:id="rId23"/>
    <p:sldId id="288" r:id="rId24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45789B-37A2-4CE9-99B8-957579CC93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F326A7E-B8F6-430D-8ACE-16D4E23CB6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5E8E0BE-2219-41AA-BB22-02EBA079D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B003307-0D01-4FA2-AEE2-CB4C5ECF5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38344BC-6953-4D98-B011-79AFBE8F1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38614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9974F4-6240-464F-8AEA-7A026ECF7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E246A4B-58FD-4043-ADD7-C2D0CE6AE2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71CBE93-2F8D-4A5E-BDD3-BD841A419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49AC5BB-BD7C-497B-8D1E-7C96B4B05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6686144-A4CD-4100-B2B5-2DA5E9F5D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7206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8C5555C-1F15-4732-91A1-A72CCC29C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C9EAD5C1-F17A-4FD6-9A3A-5EDCEE69AE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7E48E2D-E8CA-4964-9B63-0C5253415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FEBBD79-BFF1-49E8-9C7E-0F2556AAE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CF82E48-393A-4021-A7EC-7C7CFE7A2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3189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DBD151-D8E0-4E63-946E-72F5B43AC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48E99CE-B6A3-432B-90D1-FAE261447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88A5C5A4-F5B2-4F42-B5D3-54334D790C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AC0CCF9-1683-428C-9F2D-05E8C7D15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E4CFB5D-2707-48CD-B22A-F11FEDEF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997E28A-8D85-4DDC-A351-DF14632D9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1799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D5D825-B41D-49A4-895A-982954308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DCC58DB7-E5D8-4457-A111-9614B5C304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727E3119-AFD0-467C-96C8-E46E53B46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4CA3C3AF-5502-4340-A581-A1C6E5C790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E8F9DFC4-1391-40BE-9CB0-496575AADB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55315DFB-14F6-440A-8327-78A7740A8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EDEB04FA-3F90-4C7C-B5AF-3A2D4D887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435D8BA-36F5-4E17-9578-FDCE11301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7527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A20232F-9943-43F5-8E56-3FECE950B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843737D-2CB3-408E-ADAD-2BA978AA4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19FE8B8C-8AE2-4EC0-8645-9E1AF61DE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75051D5-3C28-4067-8CF3-947D9C265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32988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7FFB580D-004B-4B6A-A8C0-E00E9948C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68489B3-BB66-4525-95FB-61C23212C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F1C03F7-ECAD-45FC-A69B-BD1800E68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1870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29DBA7-5EE5-432B-AC7D-AAF624677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B9139FA-56F0-4B49-B2AC-E87B0DD5A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AE1E3F4E-9878-4AF8-BE58-66060F7A23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26A42B8-8B98-40F4-AB52-AB0EBD9C6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D07A9AC-EAFA-4651-8395-C1DCB3E47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4924A16-92D3-4EA6-91BB-9A639656F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59301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9990905-0CB3-459E-9E28-E012CA23B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23983313-1452-445A-8844-1D1A77C808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E5462AD5-FE5E-4269-843F-6CE13FBAC9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178432A-2E13-4EBB-9313-4EBA437E9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A436960-1302-412B-A701-DDF0A0ECD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220FE54-0E9C-4319-BAF8-31ACF0815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1369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0888BC-741D-4290-A85E-B2821920A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E388F38-5AA9-4B87-A938-ADC6EEA4E5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96CA6B8-DA61-4ED9-B513-0983D94A3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410B3F7-5DE8-49A7-84B2-9BF80F995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022531B-E8DD-4589-AF94-B49C9E2D5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29546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81A031AF-05DC-4CBC-AD84-E0B0C8694C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17B0B0D-D884-484C-BB15-D8B8D3EC00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08F475A-2BEC-4E28-A217-05649A358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6F0BC28-1A70-4A59-A375-DB461E6CE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E3B03CA-5FFE-43CB-8D3F-B06106C34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4828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0000"/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AB16F9F9-8239-4195-B9DA-6AFBB0F91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A4A36FAD-9CD1-4585-B374-6C827DACE5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455A7C8-B4B8-4FF7-9FE0-EA39225F3E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98C6EB9-F250-4831-ADA2-9E63F661CD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E53125E-A8BD-4F56-B2F7-51D5628FE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6890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egionbilekarpaty.cz/wp/fond-malych-projektu-2014-2020/ke-stazeni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A4B5ADB-68B2-4251-A821-0F4B181B6B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2209" y="1122363"/>
            <a:ext cx="9617464" cy="3782146"/>
          </a:xfrm>
        </p:spPr>
        <p:txBody>
          <a:bodyPr>
            <a:normAutofit/>
          </a:bodyPr>
          <a:lstStyle/>
          <a:p>
            <a:r>
              <a:rPr lang="cs-CZ" b="1" dirty="0"/>
              <a:t>Příprava malého projektu </a:t>
            </a:r>
            <a:br>
              <a:rPr lang="cs-CZ" b="1" dirty="0"/>
            </a:br>
            <a:r>
              <a:rPr lang="cs-CZ" b="1" dirty="0"/>
              <a:t>- 2. část</a:t>
            </a:r>
            <a:br>
              <a:rPr lang="cs-CZ" b="1" dirty="0"/>
            </a:br>
            <a:br>
              <a:rPr lang="cs-CZ" b="1" dirty="0"/>
            </a:br>
            <a:r>
              <a:rPr lang="cs-CZ" b="1" dirty="0"/>
              <a:t>Předložení MP, žádost a přílohy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9CDC362-380F-4652-95EC-1B455EDF40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84250" y="5202238"/>
            <a:ext cx="9144000" cy="1655762"/>
          </a:xfrm>
        </p:spPr>
        <p:txBody>
          <a:bodyPr>
            <a:normAutofit/>
          </a:bodyPr>
          <a:lstStyle/>
          <a:p>
            <a:r>
              <a:rPr lang="cs-CZ" dirty="0"/>
              <a:t>Fond malých projektů </a:t>
            </a:r>
          </a:p>
          <a:p>
            <a:endParaRPr lang="cs-CZ" dirty="0"/>
          </a:p>
          <a:p>
            <a:r>
              <a:rPr lang="cs-CZ" dirty="0"/>
              <a:t>18. 12. 2018</a:t>
            </a:r>
            <a:r>
              <a:rPr lang="cs-CZ"/>
              <a:t>, Ostrava</a:t>
            </a:r>
            <a:endParaRPr lang="cs-CZ" dirty="0"/>
          </a:p>
          <a:p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1327D3B9-9096-4241-A666-4D181B64CF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04" y="107710"/>
            <a:ext cx="11224591" cy="101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105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841265-6035-4259-BFDD-95288E2D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cs-CZ" b="1" dirty="0"/>
              <a:t>Předložení malého projektu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A614BCE-C232-4199-BC43-EADDB66A3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527" y="1246908"/>
            <a:ext cx="11151253" cy="561109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cs-CZ" dirty="0" err="1"/>
              <a:t>ŽoNFP</a:t>
            </a:r>
            <a:r>
              <a:rPr lang="cs-CZ" dirty="0"/>
              <a:t> </a:t>
            </a:r>
            <a:r>
              <a:rPr lang="cs-CZ" b="1" dirty="0"/>
              <a:t>musí být doručeny</a:t>
            </a:r>
            <a:r>
              <a:rPr lang="cs-CZ" dirty="0"/>
              <a:t>:</a:t>
            </a:r>
          </a:p>
          <a:p>
            <a:pPr marL="720725" indent="-442913" algn="just">
              <a:buFont typeface="Wingdings" panose="05000000000000000000" pitchFamily="2" charset="2"/>
              <a:buChar char="Ø"/>
            </a:pPr>
            <a:r>
              <a:rPr lang="cs-CZ" u="sng" dirty="0"/>
              <a:t>v obálce</a:t>
            </a:r>
            <a:r>
              <a:rPr lang="cs-CZ" dirty="0"/>
              <a:t>:</a:t>
            </a:r>
          </a:p>
          <a:p>
            <a:pPr marL="1260475" lvl="1" algn="just">
              <a:lnSpc>
                <a:spcPct val="110000"/>
              </a:lnSpc>
              <a:spcBef>
                <a:spcPts val="0"/>
              </a:spcBef>
              <a:buFontTx/>
              <a:buChar char="-"/>
            </a:pPr>
            <a:r>
              <a:rPr lang="cs-CZ" sz="2800" dirty="0"/>
              <a:t>zalepené, </a:t>
            </a:r>
          </a:p>
          <a:p>
            <a:pPr marL="1260475" lvl="1" algn="just">
              <a:lnSpc>
                <a:spcPct val="110000"/>
              </a:lnSpc>
              <a:spcBef>
                <a:spcPts val="0"/>
              </a:spcBef>
              <a:buFontTx/>
              <a:buChar char="-"/>
            </a:pPr>
            <a:r>
              <a:rPr lang="cs-CZ" sz="2800" dirty="0"/>
              <a:t>řádně označené obálce (identifikace Správce, žadatele, FMP, „Neotvírat“),</a:t>
            </a:r>
          </a:p>
          <a:p>
            <a:pPr marL="1260475" lvl="1" algn="just">
              <a:lnSpc>
                <a:spcPct val="110000"/>
              </a:lnSpc>
              <a:spcBef>
                <a:spcPts val="0"/>
              </a:spcBef>
              <a:buFontTx/>
              <a:buChar char="-"/>
            </a:pPr>
            <a:r>
              <a:rPr lang="cs-CZ" sz="2800" dirty="0"/>
              <a:t>neprůhledné,</a:t>
            </a:r>
          </a:p>
          <a:p>
            <a:pPr marL="1260475" lvl="1" algn="just">
              <a:lnSpc>
                <a:spcPct val="110000"/>
              </a:lnSpc>
              <a:spcBef>
                <a:spcPts val="0"/>
              </a:spcBef>
              <a:buFontTx/>
              <a:buChar char="-"/>
            </a:pPr>
            <a:r>
              <a:rPr lang="cs-CZ" sz="2800" dirty="0"/>
              <a:t>neporušené,</a:t>
            </a:r>
          </a:p>
          <a:p>
            <a:pPr marL="720725" indent="-442913" algn="just">
              <a:buFont typeface="Wingdings" panose="05000000000000000000" pitchFamily="2" charset="2"/>
              <a:buChar char="Ø"/>
            </a:pPr>
            <a:r>
              <a:rPr lang="cs-CZ" u="sng" dirty="0"/>
              <a:t>osobně</a:t>
            </a:r>
            <a:r>
              <a:rPr lang="cs-CZ" dirty="0"/>
              <a:t>, </a:t>
            </a:r>
          </a:p>
          <a:p>
            <a:pPr marL="720725" indent="-442913" algn="just">
              <a:buFont typeface="Wingdings" panose="05000000000000000000" pitchFamily="2" charset="2"/>
              <a:buChar char="Ø"/>
            </a:pPr>
            <a:r>
              <a:rPr lang="cs-CZ" dirty="0"/>
              <a:t>doporučenou </a:t>
            </a:r>
            <a:r>
              <a:rPr lang="cs-CZ" u="sng" dirty="0"/>
              <a:t>poštou</a:t>
            </a:r>
            <a:r>
              <a:rPr lang="cs-CZ" dirty="0"/>
              <a:t>, </a:t>
            </a:r>
          </a:p>
          <a:p>
            <a:pPr marL="720725" indent="-442913" algn="just">
              <a:buFont typeface="Wingdings" panose="05000000000000000000" pitchFamily="2" charset="2"/>
              <a:buChar char="Ø"/>
            </a:pPr>
            <a:r>
              <a:rPr lang="cs-CZ" dirty="0"/>
              <a:t>kurýrní či jinou podobnou službou, </a:t>
            </a:r>
          </a:p>
          <a:p>
            <a:pPr marL="720725" indent="-442913" algn="just">
              <a:buFont typeface="Wingdings" panose="05000000000000000000" pitchFamily="2" charset="2"/>
              <a:buChar char="Ø"/>
            </a:pPr>
            <a:r>
              <a:rPr lang="cs-CZ" dirty="0"/>
              <a:t>od termínu vyhlášení výzvy k předkládání </a:t>
            </a:r>
            <a:r>
              <a:rPr lang="cs-CZ" dirty="0" err="1"/>
              <a:t>ŽoNFP</a:t>
            </a:r>
            <a:r>
              <a:rPr lang="cs-CZ" dirty="0"/>
              <a:t> </a:t>
            </a:r>
            <a:r>
              <a:rPr lang="cs-CZ" u="sng" dirty="0"/>
              <a:t>do termínu uzavření výzvy </a:t>
            </a:r>
            <a:r>
              <a:rPr lang="cs-CZ" dirty="0"/>
              <a:t>(pozor maximální hodina pro osobní doručení žádosti),</a:t>
            </a:r>
          </a:p>
          <a:p>
            <a:pPr marL="720725" indent="-442913" algn="just">
              <a:buFont typeface="Wingdings" panose="05000000000000000000" pitchFamily="2" charset="2"/>
              <a:buChar char="Ø"/>
            </a:pPr>
            <a:r>
              <a:rPr lang="cs-CZ" u="sng" dirty="0"/>
              <a:t>na adresu </a:t>
            </a:r>
            <a:r>
              <a:rPr lang="cs-CZ" dirty="0"/>
              <a:t>příslušného Správce.</a:t>
            </a:r>
          </a:p>
        </p:txBody>
      </p:sp>
    </p:spTree>
    <p:extLst>
      <p:ext uri="{BB962C8B-B14F-4D97-AF65-F5344CB8AC3E}">
        <p14:creationId xmlns:p14="http://schemas.microsoft.com/office/powerpoint/2010/main" val="3172294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841265-6035-4259-BFDD-95288E2D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cs-CZ" b="1" dirty="0"/>
              <a:t>Předložení malého projektu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A614BCE-C232-4199-BC43-EADDB66A3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527" y="1246908"/>
            <a:ext cx="11151253" cy="561109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cs-CZ" dirty="0"/>
              <a:t>Žádosti odeslané jinými způsoby (např. faxem, e-mailem) nebo doručené na jiné adresy </a:t>
            </a:r>
            <a:r>
              <a:rPr lang="cs-CZ" b="1" dirty="0"/>
              <a:t>nebudou akceptovány a budou vráceny odesílateli</a:t>
            </a:r>
            <a:r>
              <a:rPr lang="cs-CZ" dirty="0"/>
              <a:t>.</a:t>
            </a:r>
          </a:p>
          <a:p>
            <a:pPr algn="just"/>
            <a:endParaRPr lang="cs-CZ" dirty="0"/>
          </a:p>
          <a:p>
            <a:pPr algn="just"/>
            <a:r>
              <a:rPr lang="cs-CZ" dirty="0"/>
              <a:t>Formulář </a:t>
            </a:r>
            <a:r>
              <a:rPr lang="cs-CZ" dirty="0" err="1"/>
              <a:t>ŽoNFP</a:t>
            </a:r>
            <a:r>
              <a:rPr lang="cs-CZ" dirty="0"/>
              <a:t> </a:t>
            </a:r>
            <a:r>
              <a:rPr lang="cs-CZ" b="1" dirty="0"/>
              <a:t>musí být předložen</a:t>
            </a:r>
            <a:r>
              <a:rPr lang="cs-CZ" dirty="0"/>
              <a:t>:</a:t>
            </a:r>
          </a:p>
          <a:p>
            <a:pPr marL="720725" indent="-442913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u="sng" dirty="0"/>
              <a:t>ve 2 vyhotoveních</a:t>
            </a:r>
            <a:r>
              <a:rPr lang="cs-CZ" dirty="0"/>
              <a:t>, z nichž jedno musí mít náležitosti originálu,</a:t>
            </a:r>
          </a:p>
          <a:p>
            <a:pPr marL="720725" indent="-442913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u="sng" dirty="0"/>
              <a:t>v elektronické podobě </a:t>
            </a:r>
            <a:r>
              <a:rPr lang="cs-CZ" dirty="0"/>
              <a:t>(v předepsaném formátu, VČETNĚ projektové dok.),</a:t>
            </a:r>
          </a:p>
          <a:p>
            <a:pPr marL="720725" indent="-442913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dirty="0"/>
              <a:t>na jednom kusu </a:t>
            </a:r>
            <a:r>
              <a:rPr lang="cs-CZ" u="sng" dirty="0"/>
              <a:t>čitelného elektronického media </a:t>
            </a:r>
            <a:r>
              <a:rPr lang="cs-CZ" dirty="0"/>
              <a:t>(např. DVD, CD, </a:t>
            </a:r>
            <a:r>
              <a:rPr lang="cs-CZ" dirty="0" err="1"/>
              <a:t>flash</a:t>
            </a:r>
            <a:r>
              <a:rPr lang="cs-CZ" dirty="0"/>
              <a:t> disk).</a:t>
            </a:r>
          </a:p>
          <a:p>
            <a:pPr algn="just"/>
            <a:endParaRPr lang="cs-CZ" dirty="0"/>
          </a:p>
          <a:p>
            <a:pPr algn="just"/>
            <a:r>
              <a:rPr lang="cs-CZ" dirty="0" err="1"/>
              <a:t>ŽoNFP</a:t>
            </a:r>
            <a:r>
              <a:rPr lang="cs-CZ" dirty="0"/>
              <a:t> </a:t>
            </a:r>
            <a:r>
              <a:rPr lang="cs-CZ" b="1" dirty="0"/>
              <a:t>nebude převzata a bude vrácena </a:t>
            </a:r>
            <a:r>
              <a:rPr lang="cs-CZ" dirty="0"/>
              <a:t>zpět žadateli pokud:</a:t>
            </a:r>
          </a:p>
          <a:p>
            <a:pPr marL="720725" lvl="0" indent="-442913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dirty="0"/>
              <a:t>obal/obálka </a:t>
            </a:r>
            <a:r>
              <a:rPr lang="cs-CZ" dirty="0" err="1"/>
              <a:t>ŽoNFP</a:t>
            </a:r>
            <a:r>
              <a:rPr lang="cs-CZ" dirty="0"/>
              <a:t> </a:t>
            </a:r>
            <a:r>
              <a:rPr lang="cs-CZ" u="sng" dirty="0"/>
              <a:t>je výrazně poškozený </a:t>
            </a:r>
            <a:r>
              <a:rPr lang="cs-CZ" dirty="0"/>
              <a:t>(existuje podezření, že některá část mohla být doplněna nebo vybrána),</a:t>
            </a:r>
          </a:p>
          <a:p>
            <a:pPr marL="720725" lvl="0" indent="-442913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dirty="0"/>
              <a:t>na obalu žádosti </a:t>
            </a:r>
            <a:r>
              <a:rPr lang="cs-CZ" b="1" dirty="0"/>
              <a:t>nebudou uvedeny požadované náležitosti</a:t>
            </a:r>
            <a:r>
              <a:rPr lang="cs-CZ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52098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841265-6035-4259-BFDD-95288E2D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cs-CZ" b="1" dirty="0"/>
              <a:t>Žádost o NFP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A614BCE-C232-4199-BC43-EADDB66A3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527" y="1246908"/>
            <a:ext cx="11151253" cy="5611092"/>
          </a:xfrm>
        </p:spPr>
        <p:txBody>
          <a:bodyPr>
            <a:normAutofit/>
          </a:bodyPr>
          <a:lstStyle/>
          <a:p>
            <a:pPr marL="539750" indent="-457200">
              <a:buFontTx/>
              <a:buChar char="-"/>
            </a:pPr>
            <a:r>
              <a:rPr lang="cs-CZ" dirty="0"/>
              <a:t>formulář žádosti ve formátu MS Excel</a:t>
            </a:r>
          </a:p>
          <a:p>
            <a:pPr marL="539750" indent="-457200">
              <a:buFontTx/>
              <a:buChar char="-"/>
            </a:pPr>
            <a:r>
              <a:rPr lang="cs-CZ" dirty="0"/>
              <a:t>ke stažení na webových stránkách </a:t>
            </a:r>
            <a:r>
              <a:rPr lang="cs-CZ" dirty="0">
                <a:hlinkClick r:id="rId2"/>
              </a:rPr>
              <a:t>http://www.regionbilekarpaty.cz/wp/fond-malych-projektu-2014-2020/ke-stazeni/</a:t>
            </a:r>
            <a:endParaRPr lang="cs-CZ" dirty="0"/>
          </a:p>
          <a:p>
            <a:pPr marL="539750" indent="-457200">
              <a:buFontTx/>
              <a:buChar char="-"/>
            </a:pPr>
            <a:r>
              <a:rPr lang="cs-CZ" dirty="0"/>
              <a:t>soubor má dvě záložky: formulář žádosti + formulář podrobného rozpočtu</a:t>
            </a:r>
          </a:p>
          <a:p>
            <a:pPr marL="539750" indent="-457200">
              <a:buFontTx/>
              <a:buChar char="-"/>
            </a:pPr>
            <a:r>
              <a:rPr lang="cs-CZ" dirty="0"/>
              <a:t>je třeba žádost předložit:</a:t>
            </a:r>
          </a:p>
          <a:p>
            <a:pPr marL="984250" indent="-457200">
              <a:buFont typeface="Wingdings" panose="05000000000000000000" pitchFamily="2" charset="2"/>
              <a:buChar char="Ø"/>
            </a:pPr>
            <a:r>
              <a:rPr lang="cs-CZ" dirty="0"/>
              <a:t>elektronicky ve formátu MS Excel a v .</a:t>
            </a:r>
            <a:r>
              <a:rPr lang="cs-CZ" dirty="0" err="1"/>
              <a:t>pdf</a:t>
            </a:r>
            <a:r>
              <a:rPr lang="cs-CZ" dirty="0"/>
              <a:t> + v tištěné podobě s podpisy</a:t>
            </a:r>
          </a:p>
          <a:p>
            <a:pPr marL="984250" indent="-457200">
              <a:buFont typeface="Wingdings" panose="05000000000000000000" pitchFamily="2" charset="2"/>
              <a:buChar char="Ø"/>
            </a:pPr>
            <a:r>
              <a:rPr lang="cs-CZ" dirty="0"/>
              <a:t>v podobě zveřejněné Správcem, není možné upravovat formulář</a:t>
            </a:r>
          </a:p>
          <a:p>
            <a:pPr marL="984250" indent="-457200">
              <a:buFont typeface="Wingdings" panose="05000000000000000000" pitchFamily="2" charset="2"/>
              <a:buChar char="Ø"/>
            </a:pPr>
            <a:r>
              <a:rPr lang="cs-CZ" dirty="0"/>
              <a:t>číslování a podoba tištěné verze musí odpovídat elektronické podobě</a:t>
            </a:r>
          </a:p>
          <a:p>
            <a:pPr marL="984250" indent="-457200">
              <a:buFont typeface="Wingdings" panose="05000000000000000000" pitchFamily="2" charset="2"/>
              <a:buChar char="Ø"/>
            </a:pPr>
            <a:r>
              <a:rPr lang="cs-CZ" dirty="0"/>
              <a:t>musí být vyplněny všechny řádky a údaje </a:t>
            </a:r>
          </a:p>
          <a:p>
            <a:pPr marL="539750" indent="-457200">
              <a:buFontTx/>
              <a:buChar char="-"/>
            </a:pP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52924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841265-6035-4259-BFDD-95288E2D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cs-CZ" b="1" dirty="0"/>
              <a:t>Formulář žádosti o NFP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BFCE65DC-5FD7-43EB-BEC6-FE5D3AEC63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672" y="1076924"/>
            <a:ext cx="7910945" cy="5781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590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841265-6035-4259-BFDD-95288E2D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cs-CZ" b="1" dirty="0"/>
              <a:t>Formulář žádosti o NFP – 1. Identifikace Ž a P  </a:t>
            </a:r>
          </a:p>
        </p:txBody>
      </p:sp>
      <p:sp>
        <p:nvSpPr>
          <p:cNvPr id="5" name="Zástupný symbol pro obsah 2">
            <a:extLst>
              <a:ext uri="{FF2B5EF4-FFF2-40B4-BE49-F238E27FC236}">
                <a16:creationId xmlns:a16="http://schemas.microsoft.com/office/drawing/2014/main" id="{A700AB92-5150-4386-87A4-666ABC0A3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783" y="1246908"/>
            <a:ext cx="11429998" cy="5611092"/>
          </a:xfrm>
        </p:spPr>
        <p:txBody>
          <a:bodyPr>
            <a:normAutofit/>
          </a:bodyPr>
          <a:lstStyle/>
          <a:p>
            <a:pPr marL="539750" indent="-457200" algn="just">
              <a:buFontTx/>
              <a:buChar char="-"/>
            </a:pPr>
            <a:r>
              <a:rPr lang="cs-CZ" dirty="0"/>
              <a:t>1.1 Identifikace </a:t>
            </a:r>
            <a:r>
              <a:rPr lang="cs-CZ" b="1" dirty="0"/>
              <a:t>žadatele</a:t>
            </a:r>
          </a:p>
          <a:p>
            <a:pPr marL="539750" indent="-457200" algn="just">
              <a:buFontTx/>
              <a:buChar char="-"/>
            </a:pPr>
            <a:r>
              <a:rPr lang="cs-CZ" dirty="0"/>
              <a:t>1.2 Identifikace </a:t>
            </a:r>
            <a:r>
              <a:rPr lang="cs-CZ" b="1" dirty="0"/>
              <a:t>Hlavního přeshraničního partnera </a:t>
            </a:r>
            <a:r>
              <a:rPr lang="cs-CZ" dirty="0"/>
              <a:t>(HCP)</a:t>
            </a:r>
          </a:p>
          <a:p>
            <a:pPr marL="539750" indent="-457200" algn="just">
              <a:buFontTx/>
              <a:buChar char="-"/>
            </a:pPr>
            <a:r>
              <a:rPr lang="cs-CZ" dirty="0"/>
              <a:t>1.3 Identifikace </a:t>
            </a:r>
            <a:r>
              <a:rPr lang="cs-CZ" b="1" dirty="0"/>
              <a:t>Partnera </a:t>
            </a:r>
            <a:r>
              <a:rPr lang="cs-CZ" dirty="0"/>
              <a:t>malého projektu 2, 3 a více (</a:t>
            </a:r>
            <a:r>
              <a:rPr lang="cs-CZ" i="1" dirty="0"/>
              <a:t>Řádky (číslo řádku 76 a dále) pro tyto informace bývají skryty. V případě nevyužití pro více partnerů, nevyužité řádky opět skrýt, aby formulář žádosti nebyl zbytečně dlouhý.)</a:t>
            </a:r>
          </a:p>
          <a:p>
            <a:pPr marL="539750" indent="-457200" algn="just">
              <a:buFontTx/>
              <a:buChar char="-"/>
            </a:pPr>
            <a:endParaRPr lang="cs-CZ" i="1" dirty="0"/>
          </a:p>
          <a:p>
            <a:pPr marL="539750" indent="-457200" algn="just">
              <a:buFontTx/>
              <a:buChar char="-"/>
            </a:pPr>
            <a:r>
              <a:rPr lang="cs-CZ" u="sng" dirty="0"/>
              <a:t>Vyplňované údaje:</a:t>
            </a:r>
          </a:p>
          <a:p>
            <a:pPr marL="984250" indent="-457200" algn="just">
              <a:buFont typeface="Wingdings" panose="05000000000000000000" pitchFamily="2" charset="2"/>
              <a:buChar char="Ø"/>
              <a:tabLst>
                <a:tab pos="5653088" algn="l"/>
              </a:tabLst>
            </a:pPr>
            <a:r>
              <a:rPr lang="cs-CZ" dirty="0"/>
              <a:t>Název/obchodní jméno, sídlo, kraj, stát, IČ, DIČ, plátce DPH, sektor	</a:t>
            </a:r>
          </a:p>
          <a:p>
            <a:pPr marL="984250" indent="-457200" algn="just">
              <a:buFont typeface="Wingdings" panose="05000000000000000000" pitchFamily="2" charset="2"/>
              <a:buChar char="Ø"/>
              <a:tabLst>
                <a:tab pos="5653088" algn="l"/>
              </a:tabLst>
            </a:pPr>
            <a:r>
              <a:rPr lang="cs-CZ" dirty="0"/>
              <a:t>Statutární orgán – jméno, příjmení, funkce v instituci</a:t>
            </a:r>
          </a:p>
          <a:p>
            <a:pPr marL="984250" indent="-457200" algn="just">
              <a:buFont typeface="Wingdings" panose="05000000000000000000" pitchFamily="2" charset="2"/>
              <a:buChar char="Ø"/>
              <a:tabLst>
                <a:tab pos="5653088" algn="l"/>
              </a:tabLst>
            </a:pPr>
            <a:r>
              <a:rPr lang="cs-CZ" dirty="0"/>
              <a:t>Předmět činnosti žadatele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75193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841265-6035-4259-BFDD-95288E2D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cs-CZ" b="1" dirty="0"/>
              <a:t>Formulář žádosti o NFP – 1. Identifikace  </a:t>
            </a:r>
          </a:p>
        </p:txBody>
      </p:sp>
      <p:sp>
        <p:nvSpPr>
          <p:cNvPr id="5" name="Zástupný symbol pro obsah 2">
            <a:extLst>
              <a:ext uri="{FF2B5EF4-FFF2-40B4-BE49-F238E27FC236}">
                <a16:creationId xmlns:a16="http://schemas.microsoft.com/office/drawing/2014/main" id="{A700AB92-5150-4386-87A4-666ABC0A3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783" y="1246908"/>
            <a:ext cx="11429998" cy="5611092"/>
          </a:xfrm>
        </p:spPr>
        <p:txBody>
          <a:bodyPr>
            <a:normAutofit lnSpcReduction="10000"/>
          </a:bodyPr>
          <a:lstStyle/>
          <a:p>
            <a:pPr marL="539750" indent="-457200" algn="just">
              <a:buFontTx/>
              <a:buChar char="-"/>
            </a:pPr>
            <a:r>
              <a:rPr lang="cs-CZ" dirty="0"/>
              <a:t>NEJPODSTNĚJŠÍ ČÁST TÉTO KAPITOLY</a:t>
            </a:r>
          </a:p>
          <a:p>
            <a:pPr marL="539750" indent="-457200" algn="just">
              <a:buFontTx/>
              <a:buChar char="-"/>
            </a:pPr>
            <a:r>
              <a:rPr lang="cs-CZ" b="1" dirty="0"/>
              <a:t>1.1.2 KOMUNIKACE ŽADATELE VE VĚCI ŽÁDOSTI O NFP</a:t>
            </a:r>
          </a:p>
          <a:p>
            <a:pPr marL="539750" indent="-457200" algn="just">
              <a:buFontTx/>
              <a:buChar char="-"/>
            </a:pPr>
            <a:r>
              <a:rPr lang="cs-CZ" dirty="0"/>
              <a:t>Kontaktní údaje a adresa pro doručování písemností</a:t>
            </a:r>
          </a:p>
          <a:p>
            <a:pPr marL="539750" indent="-457200" algn="just">
              <a:buFontTx/>
              <a:buChar char="-"/>
            </a:pPr>
            <a:endParaRPr lang="cs-CZ" i="1" dirty="0"/>
          </a:p>
          <a:p>
            <a:pPr marL="539750" indent="-457200" algn="just">
              <a:buFontTx/>
              <a:buChar char="-"/>
            </a:pPr>
            <a:r>
              <a:rPr lang="cs-CZ" u="sng" dirty="0"/>
              <a:t>Vyplňované údaje:</a:t>
            </a:r>
          </a:p>
          <a:p>
            <a:pPr marL="984250" indent="-457200" algn="just">
              <a:buFont typeface="Wingdings" panose="05000000000000000000" pitchFamily="2" charset="2"/>
              <a:buChar char="Ø"/>
              <a:tabLst>
                <a:tab pos="5653088" algn="l"/>
              </a:tabLst>
            </a:pPr>
            <a:r>
              <a:rPr lang="cs-CZ" dirty="0"/>
              <a:t>Kontaktní osoba (jméno, příjmení, funkce v instituci)</a:t>
            </a:r>
          </a:p>
          <a:p>
            <a:pPr marL="984250" indent="-457200" algn="just">
              <a:buFont typeface="Wingdings" panose="05000000000000000000" pitchFamily="2" charset="2"/>
              <a:buChar char="Ø"/>
              <a:tabLst>
                <a:tab pos="5653088" algn="l"/>
              </a:tabLst>
            </a:pPr>
            <a:r>
              <a:rPr lang="cs-CZ" dirty="0"/>
              <a:t>Adresa pro doručování písemností</a:t>
            </a:r>
          </a:p>
          <a:p>
            <a:pPr marL="984250" indent="-457200" algn="just">
              <a:buFont typeface="Wingdings" panose="05000000000000000000" pitchFamily="2" charset="2"/>
              <a:buChar char="Ø"/>
              <a:tabLst>
                <a:tab pos="5653088" algn="l"/>
              </a:tabLst>
            </a:pPr>
            <a:r>
              <a:rPr lang="cs-CZ" dirty="0"/>
              <a:t>E-mail pro komunikaci v rámci projektu</a:t>
            </a:r>
          </a:p>
          <a:p>
            <a:pPr marL="984250" indent="-457200" algn="just">
              <a:buFont typeface="Wingdings" panose="05000000000000000000" pitchFamily="2" charset="2"/>
              <a:buChar char="Ø"/>
              <a:tabLst>
                <a:tab pos="5653088" algn="l"/>
              </a:tabLst>
            </a:pPr>
            <a:r>
              <a:rPr lang="cs-CZ" dirty="0"/>
              <a:t>Telefon/mobil</a:t>
            </a:r>
          </a:p>
          <a:p>
            <a:pPr marL="984250" indent="-457200" algn="just">
              <a:buFont typeface="Wingdings" panose="05000000000000000000" pitchFamily="2" charset="2"/>
              <a:buChar char="Ø"/>
              <a:tabLst>
                <a:tab pos="5653088" algn="l"/>
              </a:tabLst>
            </a:pPr>
            <a:endParaRPr lang="cs-CZ" dirty="0"/>
          </a:p>
          <a:p>
            <a:pPr marL="539750" indent="-457200" algn="just">
              <a:lnSpc>
                <a:spcPct val="100000"/>
              </a:lnSpc>
              <a:buFontTx/>
              <a:buChar char="-"/>
              <a:tabLst>
                <a:tab pos="5653088" algn="l"/>
              </a:tabLst>
            </a:pPr>
            <a:r>
              <a:rPr lang="cs-CZ" dirty="0"/>
              <a:t>Je možné uvést více osob, </a:t>
            </a:r>
            <a:r>
              <a:rPr lang="cs-CZ" b="1" dirty="0"/>
              <a:t>POUZE S TĚMITO OSOBAMI BUDE VEDENA KOMUNIKACE V RÁMCI PROJEKTU</a:t>
            </a:r>
            <a:r>
              <a:rPr lang="cs-CZ" dirty="0"/>
              <a:t>!</a:t>
            </a:r>
          </a:p>
          <a:p>
            <a:pPr marL="984250" indent="-457200" algn="just">
              <a:buFont typeface="Wingdings" panose="05000000000000000000" pitchFamily="2" charset="2"/>
              <a:buChar char="Ø"/>
              <a:tabLst>
                <a:tab pos="5653088" algn="l"/>
              </a:tabLst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3519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841265-6035-4259-BFDD-95288E2D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cs-CZ" b="1" dirty="0"/>
              <a:t>Formulář žádosti o NFP – 2. Identifikace MP </a:t>
            </a:r>
          </a:p>
        </p:txBody>
      </p:sp>
      <p:sp>
        <p:nvSpPr>
          <p:cNvPr id="5" name="Zástupný symbol pro obsah 2">
            <a:extLst>
              <a:ext uri="{FF2B5EF4-FFF2-40B4-BE49-F238E27FC236}">
                <a16:creationId xmlns:a16="http://schemas.microsoft.com/office/drawing/2014/main" id="{A700AB92-5150-4386-87A4-666ABC0A3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783" y="1246908"/>
            <a:ext cx="11790216" cy="5611092"/>
          </a:xfrm>
        </p:spPr>
        <p:txBody>
          <a:bodyPr>
            <a:normAutofit fontScale="92500" lnSpcReduction="10000"/>
          </a:bodyPr>
          <a:lstStyle/>
          <a:p>
            <a:pPr marL="8964613" indent="-277813" algn="just">
              <a:buFontTx/>
              <a:buChar char="-"/>
            </a:pPr>
            <a:r>
              <a:rPr lang="cs-CZ" sz="3000" dirty="0"/>
              <a:t>většina údajů zde vyplněných se načítá </a:t>
            </a:r>
            <a:r>
              <a:rPr lang="cs-CZ" sz="3000" dirty="0" err="1"/>
              <a:t>automa-ticky</a:t>
            </a:r>
            <a:r>
              <a:rPr lang="cs-CZ" sz="3000" dirty="0"/>
              <a:t> do úvodních informací žádosti</a:t>
            </a:r>
          </a:p>
          <a:p>
            <a:pPr marL="8964613" indent="-277813" algn="just">
              <a:buFontTx/>
              <a:buChar char="-"/>
            </a:pPr>
            <a:endParaRPr lang="cs-CZ" sz="1500" dirty="0"/>
          </a:p>
          <a:p>
            <a:pPr marL="8964613" indent="-277813" algn="just">
              <a:buFontTx/>
              <a:buChar char="-"/>
            </a:pPr>
            <a:r>
              <a:rPr lang="cs-CZ" sz="3000" dirty="0"/>
              <a:t>je </a:t>
            </a:r>
            <a:r>
              <a:rPr lang="cs-CZ" sz="3000" b="1" dirty="0"/>
              <a:t>NUTNÉ </a:t>
            </a:r>
            <a:r>
              <a:rPr lang="cs-CZ" sz="3000" dirty="0"/>
              <a:t>zvolit:</a:t>
            </a:r>
          </a:p>
          <a:p>
            <a:pPr marL="9421813" indent="-457200" algn="just">
              <a:buFont typeface="Wingdings" panose="05000000000000000000" pitchFamily="2" charset="2"/>
              <a:buChar char="Ø"/>
            </a:pPr>
            <a:r>
              <a:rPr lang="cs-CZ" sz="3000" dirty="0"/>
              <a:t>udržitelný rozvoj (</a:t>
            </a:r>
            <a:r>
              <a:rPr lang="cs-CZ" sz="3000" dirty="0" err="1"/>
              <a:t>zaškrnout</a:t>
            </a:r>
            <a:r>
              <a:rPr lang="cs-CZ" sz="3000" dirty="0"/>
              <a:t>)</a:t>
            </a:r>
          </a:p>
          <a:p>
            <a:pPr marL="9421813" indent="-457200" algn="just">
              <a:buFont typeface="Wingdings" panose="05000000000000000000" pitchFamily="2" charset="2"/>
              <a:buChar char="Ø"/>
            </a:pPr>
            <a:endParaRPr lang="cs-CZ" sz="1400" dirty="0"/>
          </a:p>
          <a:p>
            <a:pPr marL="9421813" indent="-457200" algn="just">
              <a:buFont typeface="Wingdings" panose="05000000000000000000" pitchFamily="2" charset="2"/>
              <a:buChar char="Ø"/>
            </a:pPr>
            <a:r>
              <a:rPr lang="cs-CZ" sz="3000" dirty="0"/>
              <a:t>rovnost mužů a žen (výběr z rozevíracího seznamu)</a:t>
            </a:r>
            <a:endParaRPr lang="cs-CZ" dirty="0"/>
          </a:p>
          <a:p>
            <a:pPr marL="9421813" indent="-457200" algn="just">
              <a:buFont typeface="Wingdings" panose="05000000000000000000" pitchFamily="2" charset="2"/>
              <a:buChar char="Ø"/>
            </a:pPr>
            <a:endParaRPr lang="cs-CZ" dirty="0"/>
          </a:p>
          <a:p>
            <a:pPr marL="9421813" indent="-457200" algn="just">
              <a:buFont typeface="Wingdings" panose="05000000000000000000" pitchFamily="2" charset="2"/>
              <a:buChar char="Ø"/>
            </a:pPr>
            <a:endParaRPr lang="cs-CZ" dirty="0"/>
          </a:p>
          <a:p>
            <a:pPr marL="539750" indent="-457200" algn="just">
              <a:buFontTx/>
              <a:buChar char="-"/>
            </a:pPr>
            <a:endParaRPr lang="cs-CZ" i="1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0C2AE606-AE95-4995-9565-9DEC616AB3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325563"/>
            <a:ext cx="9102436" cy="536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0831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841265-6035-4259-BFDD-95288E2D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cs-CZ" b="1" dirty="0"/>
              <a:t>Formulář žádosti o NFP – 3. Místo realizace MP</a:t>
            </a:r>
          </a:p>
        </p:txBody>
      </p:sp>
      <p:sp>
        <p:nvSpPr>
          <p:cNvPr id="5" name="Zástupný symbol pro obsah 2">
            <a:extLst>
              <a:ext uri="{FF2B5EF4-FFF2-40B4-BE49-F238E27FC236}">
                <a16:creationId xmlns:a16="http://schemas.microsoft.com/office/drawing/2014/main" id="{A700AB92-5150-4386-87A4-666ABC0A3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783" y="1246908"/>
            <a:ext cx="11429998" cy="5611092"/>
          </a:xfrm>
        </p:spPr>
        <p:txBody>
          <a:bodyPr>
            <a:normAutofit/>
          </a:bodyPr>
          <a:lstStyle/>
          <a:p>
            <a:pPr marL="539750" indent="-457200" algn="just">
              <a:buFontTx/>
              <a:buChar char="-"/>
            </a:pPr>
            <a:r>
              <a:rPr lang="cs-CZ" dirty="0"/>
              <a:t>3.1.1 Místo realizace MP v České republice</a:t>
            </a:r>
          </a:p>
          <a:p>
            <a:pPr marL="539750" indent="-457200" algn="just">
              <a:buFontTx/>
              <a:buChar char="-"/>
            </a:pPr>
            <a:r>
              <a:rPr lang="cs-CZ" dirty="0"/>
              <a:t>3.1.2 Místo realizace MP ve Slovenské republice</a:t>
            </a:r>
          </a:p>
          <a:p>
            <a:pPr marL="539750" indent="-457200" algn="just">
              <a:buFontTx/>
              <a:buChar char="-"/>
            </a:pPr>
            <a:endParaRPr lang="cs-CZ" i="1" dirty="0"/>
          </a:p>
          <a:p>
            <a:pPr marL="539750" indent="-457200" algn="just">
              <a:buFontTx/>
              <a:buChar char="-"/>
            </a:pPr>
            <a:r>
              <a:rPr lang="cs-CZ" u="sng" dirty="0"/>
              <a:t>Vyplňované údaje:</a:t>
            </a:r>
          </a:p>
          <a:p>
            <a:pPr marL="984250" indent="-457200" algn="just">
              <a:buFont typeface="Wingdings" panose="05000000000000000000" pitchFamily="2" charset="2"/>
              <a:buChar char="Ø"/>
              <a:tabLst>
                <a:tab pos="5653088" algn="l"/>
              </a:tabLst>
            </a:pPr>
            <a:r>
              <a:rPr lang="cs-CZ" dirty="0"/>
              <a:t>Region (NUTS II)</a:t>
            </a:r>
          </a:p>
          <a:p>
            <a:pPr marL="984250" indent="-457200" algn="just">
              <a:buFont typeface="Wingdings" panose="05000000000000000000" pitchFamily="2" charset="2"/>
              <a:buChar char="Ø"/>
              <a:tabLst>
                <a:tab pos="5653088" algn="l"/>
              </a:tabLst>
            </a:pPr>
            <a:r>
              <a:rPr lang="cs-CZ" dirty="0"/>
              <a:t>Vyšší územní celek (NUTS III)</a:t>
            </a:r>
          </a:p>
          <a:p>
            <a:pPr marL="984250" indent="-457200" algn="just">
              <a:buFont typeface="Wingdings" panose="05000000000000000000" pitchFamily="2" charset="2"/>
              <a:buChar char="Ø"/>
              <a:tabLst>
                <a:tab pos="5653088" algn="l"/>
              </a:tabLst>
            </a:pPr>
            <a:r>
              <a:rPr lang="cs-CZ" dirty="0"/>
              <a:t>Okres (NUTS IV)</a:t>
            </a:r>
          </a:p>
          <a:p>
            <a:pPr marL="984250" indent="-457200" algn="just">
              <a:buFont typeface="Wingdings" panose="05000000000000000000" pitchFamily="2" charset="2"/>
              <a:buChar char="Ø"/>
              <a:tabLst>
                <a:tab pos="5653088" algn="l"/>
              </a:tabLst>
            </a:pPr>
            <a:r>
              <a:rPr lang="cs-CZ" dirty="0"/>
              <a:t>Obec</a:t>
            </a:r>
          </a:p>
          <a:p>
            <a:pPr marL="984250" indent="-457200" algn="just">
              <a:buFont typeface="Wingdings" panose="05000000000000000000" pitchFamily="2" charset="2"/>
              <a:buChar char="Ø"/>
              <a:tabLst>
                <a:tab pos="5653088" algn="l"/>
              </a:tabLst>
            </a:pPr>
            <a:r>
              <a:rPr lang="cs-CZ" dirty="0"/>
              <a:t>Parcelní čísla a čísla popisná staveb</a:t>
            </a:r>
          </a:p>
        </p:txBody>
      </p:sp>
    </p:spTree>
    <p:extLst>
      <p:ext uri="{BB962C8B-B14F-4D97-AF65-F5344CB8AC3E}">
        <p14:creationId xmlns:p14="http://schemas.microsoft.com/office/powerpoint/2010/main" val="30407357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841265-6035-4259-BFDD-95288E2D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cs-CZ" b="1" dirty="0"/>
              <a:t>Formulář žádosti o NFP – 4. Popis MP</a:t>
            </a:r>
          </a:p>
        </p:txBody>
      </p:sp>
      <p:sp>
        <p:nvSpPr>
          <p:cNvPr id="5" name="Zástupný symbol pro obsah 2">
            <a:extLst>
              <a:ext uri="{FF2B5EF4-FFF2-40B4-BE49-F238E27FC236}">
                <a16:creationId xmlns:a16="http://schemas.microsoft.com/office/drawing/2014/main" id="{A700AB92-5150-4386-87A4-666ABC0A3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1" y="1607126"/>
            <a:ext cx="11429998" cy="4876801"/>
          </a:xfrm>
        </p:spPr>
        <p:txBody>
          <a:bodyPr>
            <a:normAutofit/>
          </a:bodyPr>
          <a:lstStyle/>
          <a:p>
            <a:pPr marL="539750" indent="-457200" algn="just">
              <a:buFontTx/>
              <a:buChar char="-"/>
            </a:pPr>
            <a:r>
              <a:rPr lang="cs-CZ" dirty="0"/>
              <a:t>4.1 Stručný popis MP</a:t>
            </a:r>
          </a:p>
          <a:p>
            <a:pPr marL="539750" indent="-457200" algn="just">
              <a:buFontTx/>
              <a:buChar char="-"/>
            </a:pPr>
            <a:r>
              <a:rPr lang="cs-CZ" dirty="0"/>
              <a:t>4.2 Popis výchozího stavu a zdůvodnění potřeby realizace MP</a:t>
            </a:r>
          </a:p>
          <a:p>
            <a:pPr marL="539750" indent="-457200" algn="just">
              <a:buFontTx/>
              <a:buChar char="-"/>
            </a:pPr>
            <a:r>
              <a:rPr lang="cs-CZ" dirty="0"/>
              <a:t>4.3 Způsob realizace aktivit MP</a:t>
            </a:r>
          </a:p>
          <a:p>
            <a:pPr marL="539750" indent="-457200" algn="just">
              <a:buFontTx/>
              <a:buChar char="-"/>
            </a:pPr>
            <a:r>
              <a:rPr lang="cs-CZ" dirty="0"/>
              <a:t>4.4 Udržitelnost MP (popis aktivit MP po dobu udržitelnosti a využití pořízeného majetku v rámci udržitelnosti)</a:t>
            </a:r>
          </a:p>
          <a:p>
            <a:pPr marL="539750" indent="-457200" algn="just">
              <a:buFontTx/>
              <a:buChar char="-"/>
            </a:pPr>
            <a:r>
              <a:rPr lang="cs-CZ" dirty="0"/>
              <a:t>4.5 Administrativní a provozní kapacita žadatele a všech projektových partnerů</a:t>
            </a:r>
          </a:p>
          <a:p>
            <a:pPr marL="539750" indent="-457200" algn="just">
              <a:buFontTx/>
              <a:buChar char="-"/>
            </a:pPr>
            <a:r>
              <a:rPr lang="cs-CZ" dirty="0"/>
              <a:t>4.6 Zdůvodnění potřeby přeshraničního přístupu v rámci malého projektu</a:t>
            </a:r>
          </a:p>
          <a:p>
            <a:pPr marL="539750" indent="-457200" algn="just">
              <a:buFontTx/>
              <a:buChar char="-"/>
            </a:pPr>
            <a:r>
              <a:rPr lang="cs-CZ" dirty="0"/>
              <a:t>4.7 Technické zajištění MP (popis technického zajištění malého projektu a podrobnější popis položek rozpočtu)</a:t>
            </a:r>
          </a:p>
        </p:txBody>
      </p:sp>
    </p:spTree>
    <p:extLst>
      <p:ext uri="{BB962C8B-B14F-4D97-AF65-F5344CB8AC3E}">
        <p14:creationId xmlns:p14="http://schemas.microsoft.com/office/powerpoint/2010/main" val="40466336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841265-6035-4259-BFDD-95288E2D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cs-CZ" b="1" dirty="0"/>
              <a:t>Formulář žádosti o NFP – kapitola 5. a 6.</a:t>
            </a:r>
          </a:p>
        </p:txBody>
      </p:sp>
      <p:sp>
        <p:nvSpPr>
          <p:cNvPr id="5" name="Zástupný symbol pro obsah 2">
            <a:extLst>
              <a:ext uri="{FF2B5EF4-FFF2-40B4-BE49-F238E27FC236}">
                <a16:creationId xmlns:a16="http://schemas.microsoft.com/office/drawing/2014/main" id="{A700AB92-5150-4386-87A4-666ABC0A3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1" y="1607126"/>
            <a:ext cx="11429998" cy="4876801"/>
          </a:xfrm>
        </p:spPr>
        <p:txBody>
          <a:bodyPr>
            <a:normAutofit/>
          </a:bodyPr>
          <a:lstStyle/>
          <a:p>
            <a:pPr marL="539750" indent="-457200" algn="just">
              <a:buFontTx/>
              <a:buChar char="-"/>
            </a:pPr>
            <a:r>
              <a:rPr lang="cs-CZ" b="1" dirty="0"/>
              <a:t>5. Popis cílové skupiny</a:t>
            </a:r>
          </a:p>
          <a:p>
            <a:pPr marL="539750" indent="0" algn="just">
              <a:buNone/>
            </a:pPr>
            <a:r>
              <a:rPr lang="cs-CZ" u="sng" dirty="0"/>
              <a:t>Vyplňované údaje:</a:t>
            </a:r>
          </a:p>
          <a:p>
            <a:pPr marL="984250" indent="-457200" algn="just">
              <a:buFont typeface="Wingdings" panose="05000000000000000000" pitchFamily="2" charset="2"/>
              <a:buChar char="Ø"/>
              <a:tabLst>
                <a:tab pos="5653088" algn="l"/>
              </a:tabLst>
            </a:pPr>
            <a:r>
              <a:rPr lang="cs-CZ" dirty="0"/>
              <a:t>Název cílové skupiny (obyvatelé x návštěvníci přeshraničního regionu)</a:t>
            </a:r>
          </a:p>
          <a:p>
            <a:pPr marL="984250" indent="-457200" algn="just">
              <a:buFont typeface="Wingdings" panose="05000000000000000000" pitchFamily="2" charset="2"/>
              <a:buChar char="Ø"/>
              <a:tabLst>
                <a:tab pos="5653088" algn="l"/>
              </a:tabLst>
            </a:pPr>
            <a:r>
              <a:rPr lang="cs-CZ" dirty="0"/>
              <a:t>Počet členů cílové skupiny</a:t>
            </a:r>
          </a:p>
          <a:p>
            <a:pPr marL="984250" indent="-457200" algn="just">
              <a:buFont typeface="Wingdings" panose="05000000000000000000" pitchFamily="2" charset="2"/>
              <a:buChar char="Ø"/>
              <a:tabLst>
                <a:tab pos="5653088" algn="l"/>
              </a:tabLst>
            </a:pPr>
            <a:r>
              <a:rPr lang="cs-CZ" dirty="0"/>
              <a:t>Popis, jakým způsobem malý projekt ovlivní zvolené cílové skupiny</a:t>
            </a:r>
          </a:p>
          <a:p>
            <a:pPr marL="539750" indent="-457200" algn="just">
              <a:buFontTx/>
              <a:buChar char="-"/>
            </a:pPr>
            <a:r>
              <a:rPr lang="cs-CZ" b="1" dirty="0"/>
              <a:t>6. Harmonogram realizace aktivit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EC843A4C-179F-4647-AD4C-BA828623B7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2" y="4625253"/>
            <a:ext cx="11623234" cy="1858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3180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841265-6035-4259-BFDD-95288E2D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55" y="152400"/>
            <a:ext cx="10515600" cy="1325563"/>
          </a:xfrm>
        </p:spPr>
        <p:txBody>
          <a:bodyPr/>
          <a:lstStyle/>
          <a:p>
            <a:r>
              <a:rPr lang="cs-CZ" b="1" dirty="0"/>
              <a:t>Formulář žádosti o NFP – 7. Aktivity MP a očekávané měřitelné ukazatele</a:t>
            </a:r>
          </a:p>
        </p:txBody>
      </p:sp>
      <p:sp>
        <p:nvSpPr>
          <p:cNvPr id="5" name="Zástupný symbol pro obsah 2">
            <a:extLst>
              <a:ext uri="{FF2B5EF4-FFF2-40B4-BE49-F238E27FC236}">
                <a16:creationId xmlns:a16="http://schemas.microsoft.com/office/drawing/2014/main" id="{A700AB92-5150-4386-87A4-666ABC0A3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8799"/>
            <a:ext cx="11859491" cy="4876801"/>
          </a:xfrm>
        </p:spPr>
        <p:txBody>
          <a:bodyPr>
            <a:normAutofit fontScale="92500" lnSpcReduction="10000"/>
          </a:bodyPr>
          <a:lstStyle/>
          <a:p>
            <a:pPr marL="539750" indent="-457200" algn="just">
              <a:buFontTx/>
              <a:buChar char="-"/>
            </a:pPr>
            <a:r>
              <a:rPr lang="cs-CZ" b="1" dirty="0"/>
              <a:t>7.1 Povinné aktivity MP</a:t>
            </a:r>
          </a:p>
          <a:p>
            <a:pPr marL="984250" indent="-457200" algn="just" defTabSz="900113">
              <a:buFont typeface="Wingdings" panose="05000000000000000000" pitchFamily="2" charset="2"/>
              <a:buChar char="Ø"/>
            </a:pPr>
            <a:r>
              <a:rPr lang="cs-CZ" dirty="0"/>
              <a:t>Řízení projektu</a:t>
            </a:r>
          </a:p>
          <a:p>
            <a:pPr marL="984250" indent="-457200" algn="just" defTabSz="900113">
              <a:buFont typeface="Wingdings" panose="05000000000000000000" pitchFamily="2" charset="2"/>
              <a:buChar char="Ø"/>
            </a:pPr>
            <a:r>
              <a:rPr lang="cs-CZ" dirty="0"/>
              <a:t>Zabezpečení povinné publicity MP</a:t>
            </a:r>
          </a:p>
          <a:p>
            <a:pPr marL="539750" indent="-457200" algn="just">
              <a:buFontTx/>
              <a:buChar char="-"/>
            </a:pPr>
            <a:endParaRPr lang="cs-CZ" dirty="0"/>
          </a:p>
          <a:p>
            <a:pPr marL="539750" indent="-457200" algn="just">
              <a:buFontTx/>
              <a:buChar char="-"/>
            </a:pPr>
            <a:r>
              <a:rPr lang="cs-CZ" b="1" dirty="0"/>
              <a:t>7.2 Volitelné aktivity MP</a:t>
            </a:r>
          </a:p>
          <a:p>
            <a:pPr marL="984250" indent="-457200" algn="just" defTabSz="900113">
              <a:buFont typeface="Wingdings" panose="05000000000000000000" pitchFamily="2" charset="2"/>
              <a:buChar char="Ø"/>
            </a:pPr>
            <a:r>
              <a:rPr lang="cs-CZ" dirty="0"/>
              <a:t>vyplněno dle zvoleného typu aktivit</a:t>
            </a:r>
          </a:p>
          <a:p>
            <a:pPr marL="984250" indent="-457200" algn="just" defTabSz="900113">
              <a:buFont typeface="Wingdings" panose="05000000000000000000" pitchFamily="2" charset="2"/>
              <a:buChar char="Ø"/>
            </a:pPr>
            <a:r>
              <a:rPr lang="cs-CZ" dirty="0"/>
              <a:t>skryté řádky pro využití v případě velkého množství aktivit</a:t>
            </a:r>
          </a:p>
          <a:p>
            <a:pPr marL="984250" indent="-457200" algn="just" defTabSz="900113">
              <a:buFont typeface="Wingdings" panose="05000000000000000000" pitchFamily="2" charset="2"/>
              <a:buChar char="Ø"/>
            </a:pPr>
            <a:r>
              <a:rPr lang="cs-CZ" dirty="0"/>
              <a:t>nevyužité řádky opět skrýt, aby formulář žádosti nebyl zbytečně dlouhý, ponechat pouze vyplněné pole!</a:t>
            </a:r>
          </a:p>
          <a:p>
            <a:pPr marL="539750" indent="-457200" algn="just">
              <a:buFontTx/>
              <a:buChar char="-"/>
            </a:pPr>
            <a:endParaRPr lang="cs-CZ" dirty="0"/>
          </a:p>
          <a:p>
            <a:pPr marL="539750" indent="-457200" algn="just">
              <a:buFontTx/>
              <a:buChar char="-"/>
            </a:pPr>
            <a:r>
              <a:rPr lang="cs-CZ" b="1" dirty="0"/>
              <a:t>7.3 Přehled měřitelných ukazatelů MP</a:t>
            </a:r>
          </a:p>
          <a:p>
            <a:pPr marL="527050" indent="0" algn="just" defTabSz="900113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511827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841265-6035-4259-BFDD-95288E2D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cs-CZ" b="1" dirty="0"/>
              <a:t>Formulář žádosti o NFP – Vazba části 7.2 a 7.3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D4632BC7-677D-4F6C-B4E8-E9EDEED343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993415"/>
            <a:ext cx="9240777" cy="3661712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3EEAA911-DE22-4E5D-912B-DA2D0641F7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6302" y="4997741"/>
            <a:ext cx="9565698" cy="1733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9295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841265-6035-4259-BFDD-95288E2D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54" y="152400"/>
            <a:ext cx="10827327" cy="1325563"/>
          </a:xfrm>
        </p:spPr>
        <p:txBody>
          <a:bodyPr/>
          <a:lstStyle/>
          <a:p>
            <a:r>
              <a:rPr lang="cs-CZ" b="1" dirty="0"/>
              <a:t>Formulář žádosti o NFP – 8. Spolupráce a dopad</a:t>
            </a:r>
          </a:p>
        </p:txBody>
      </p:sp>
      <p:sp>
        <p:nvSpPr>
          <p:cNvPr id="5" name="Zástupný symbol pro obsah 2">
            <a:extLst>
              <a:ext uri="{FF2B5EF4-FFF2-40B4-BE49-F238E27FC236}">
                <a16:creationId xmlns:a16="http://schemas.microsoft.com/office/drawing/2014/main" id="{A700AB92-5150-4386-87A4-666ABC0A3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654" y="1477963"/>
            <a:ext cx="10827327" cy="4876801"/>
          </a:xfrm>
        </p:spPr>
        <p:txBody>
          <a:bodyPr>
            <a:normAutofit lnSpcReduction="10000"/>
          </a:bodyPr>
          <a:lstStyle/>
          <a:p>
            <a:pPr marL="539750" indent="-457200" algn="just">
              <a:buFontTx/>
              <a:buChar char="-"/>
            </a:pPr>
            <a:r>
              <a:rPr lang="cs-CZ" b="1" dirty="0"/>
              <a:t>8.1 Přeshraniční spolupráce</a:t>
            </a:r>
          </a:p>
          <a:p>
            <a:pPr marL="984250" indent="-457200" algn="just" defTabSz="900113">
              <a:buFont typeface="Wingdings" panose="05000000000000000000" pitchFamily="2" charset="2"/>
              <a:buChar char="Ø"/>
            </a:pPr>
            <a:r>
              <a:rPr lang="cs-CZ" dirty="0"/>
              <a:t>8.1.1 Společná příprava</a:t>
            </a:r>
          </a:p>
          <a:p>
            <a:pPr marL="984250" indent="-457200" algn="just" defTabSz="900113">
              <a:buFont typeface="Wingdings" panose="05000000000000000000" pitchFamily="2" charset="2"/>
              <a:buChar char="Ø"/>
            </a:pPr>
            <a:r>
              <a:rPr lang="cs-CZ" dirty="0"/>
              <a:t>8.1.2 Společná realizace</a:t>
            </a:r>
          </a:p>
          <a:p>
            <a:pPr marL="984250" indent="-457200" algn="just" defTabSz="900113">
              <a:buFont typeface="Wingdings" panose="05000000000000000000" pitchFamily="2" charset="2"/>
              <a:buChar char="Ø"/>
            </a:pPr>
            <a:r>
              <a:rPr lang="cs-CZ" dirty="0"/>
              <a:t>8.1.3 Společný personál</a:t>
            </a:r>
          </a:p>
          <a:p>
            <a:pPr marL="984250" indent="-457200" algn="just" defTabSz="900113">
              <a:buFont typeface="Wingdings" panose="05000000000000000000" pitchFamily="2" charset="2"/>
              <a:buChar char="Ø"/>
            </a:pPr>
            <a:endParaRPr lang="cs-CZ" dirty="0"/>
          </a:p>
          <a:p>
            <a:pPr marL="539750" indent="-457200" algn="just">
              <a:buFontTx/>
              <a:buChar char="-"/>
            </a:pPr>
            <a:r>
              <a:rPr lang="cs-CZ" b="1" dirty="0"/>
              <a:t>8.2 Přeshraniční dopad</a:t>
            </a:r>
          </a:p>
          <a:p>
            <a:pPr marL="984250" indent="-457200" algn="just" defTabSz="900113">
              <a:buFont typeface="Wingdings" panose="05000000000000000000" pitchFamily="2" charset="2"/>
              <a:buChar char="Ø"/>
            </a:pPr>
            <a:r>
              <a:rPr lang="cs-CZ" dirty="0"/>
              <a:t>8.2.1 Společenský dopad</a:t>
            </a:r>
          </a:p>
          <a:p>
            <a:pPr marL="984250" indent="-457200" algn="just" defTabSz="900113">
              <a:buFont typeface="Wingdings" panose="05000000000000000000" pitchFamily="2" charset="2"/>
              <a:buChar char="Ø"/>
            </a:pPr>
            <a:r>
              <a:rPr lang="cs-CZ" dirty="0"/>
              <a:t>8.2.2 Dopad na cílové skupiny</a:t>
            </a:r>
          </a:p>
          <a:p>
            <a:pPr marL="984250" indent="-457200" algn="just" defTabSz="900113">
              <a:buFont typeface="Wingdings" panose="05000000000000000000" pitchFamily="2" charset="2"/>
              <a:buChar char="Ø"/>
            </a:pPr>
            <a:r>
              <a:rPr lang="cs-CZ" dirty="0"/>
              <a:t>8.2.3 Finanční dopad</a:t>
            </a:r>
          </a:p>
          <a:p>
            <a:pPr marL="984250" indent="-457200" algn="just" defTabSz="900113">
              <a:buFont typeface="Wingdings" panose="05000000000000000000" pitchFamily="2" charset="2"/>
              <a:buChar char="Ø"/>
            </a:pPr>
            <a:r>
              <a:rPr lang="cs-CZ" dirty="0"/>
              <a:t>8.2.4 Územní dopad</a:t>
            </a:r>
          </a:p>
          <a:p>
            <a:pPr marL="984250" indent="-457200" algn="just" defTabSz="900113">
              <a:buFont typeface="Wingdings" panose="05000000000000000000" pitchFamily="2" charset="2"/>
              <a:buChar char="Ø"/>
            </a:pPr>
            <a:endParaRPr lang="cs-CZ" dirty="0"/>
          </a:p>
          <a:p>
            <a:pPr marL="539750" indent="-457200" algn="just">
              <a:buFontTx/>
              <a:buChar char="-"/>
            </a:pPr>
            <a:endParaRPr lang="cs-CZ" dirty="0"/>
          </a:p>
          <a:p>
            <a:pPr marL="527050" indent="0" algn="just" defTabSz="900113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204770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841265-6035-4259-BFDD-95288E2D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54" y="-110836"/>
            <a:ext cx="10827327" cy="1325563"/>
          </a:xfrm>
        </p:spPr>
        <p:txBody>
          <a:bodyPr/>
          <a:lstStyle/>
          <a:p>
            <a:r>
              <a:rPr lang="cs-CZ" b="1" dirty="0"/>
              <a:t>Formulář žádosti o NFP – 9. Rozpočet MP</a:t>
            </a:r>
          </a:p>
        </p:txBody>
      </p:sp>
      <p:sp>
        <p:nvSpPr>
          <p:cNvPr id="5" name="Zástupný symbol pro obsah 2">
            <a:extLst>
              <a:ext uri="{FF2B5EF4-FFF2-40B4-BE49-F238E27FC236}">
                <a16:creationId xmlns:a16="http://schemas.microsoft.com/office/drawing/2014/main" id="{A700AB92-5150-4386-87A4-666ABC0A3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654" y="1048472"/>
            <a:ext cx="10827327" cy="5380037"/>
          </a:xfrm>
        </p:spPr>
        <p:txBody>
          <a:bodyPr>
            <a:normAutofit/>
          </a:bodyPr>
          <a:lstStyle/>
          <a:p>
            <a:pPr marL="539750" indent="-457200" algn="just">
              <a:buFontTx/>
              <a:buChar char="-"/>
            </a:pPr>
            <a:r>
              <a:rPr lang="cs-CZ" b="1" dirty="0"/>
              <a:t>9.A Rozpočet malého projektu podle kategorií výdajů</a:t>
            </a:r>
          </a:p>
          <a:p>
            <a:pPr marL="984250" indent="-457200" algn="just" defTabSz="900113">
              <a:buFont typeface="Wingdings" panose="05000000000000000000" pitchFamily="2" charset="2"/>
              <a:buChar char="Ø"/>
            </a:pPr>
            <a:r>
              <a:rPr lang="cs-CZ" dirty="0"/>
              <a:t>údaje se načítají z dalšího listu – podrobný rozpočet projektu</a:t>
            </a:r>
          </a:p>
          <a:p>
            <a:pPr marL="984250" indent="-457200" algn="just" defTabSz="900113">
              <a:buFont typeface="Wingdings" panose="05000000000000000000" pitchFamily="2" charset="2"/>
              <a:buChar char="Ø"/>
            </a:pPr>
            <a:r>
              <a:rPr lang="cs-CZ" dirty="0"/>
              <a:t>obsahuje shrnutí rozpočtu na úrovni žadatele a přeshraničního partnera</a:t>
            </a:r>
          </a:p>
          <a:p>
            <a:pPr marL="984250" indent="-457200" algn="just" defTabSz="900113">
              <a:buFont typeface="Wingdings" panose="05000000000000000000" pitchFamily="2" charset="2"/>
              <a:buChar char="Ø"/>
            </a:pPr>
            <a:r>
              <a:rPr lang="cs-CZ" dirty="0"/>
              <a:t>nezasahovat do vzorců, vyplní se automaticky dle dalšího listu</a:t>
            </a:r>
          </a:p>
          <a:p>
            <a:pPr marL="984250" indent="-457200" algn="just" defTabSz="900113">
              <a:buFont typeface="Wingdings" panose="05000000000000000000" pitchFamily="2" charset="2"/>
              <a:buChar char="Ø"/>
            </a:pPr>
            <a:endParaRPr lang="cs-CZ" dirty="0"/>
          </a:p>
          <a:p>
            <a:pPr marL="539750" indent="-457200" algn="just">
              <a:buFontTx/>
              <a:buChar char="-"/>
            </a:pPr>
            <a:r>
              <a:rPr lang="cs-CZ" b="1" dirty="0"/>
              <a:t>9.B Spolufinancování</a:t>
            </a:r>
          </a:p>
          <a:p>
            <a:pPr marL="984250" indent="-457200" algn="just" defTabSz="900113">
              <a:buFont typeface="Wingdings" panose="05000000000000000000" pitchFamily="2" charset="2"/>
              <a:buChar char="Ø"/>
            </a:pPr>
            <a:r>
              <a:rPr lang="cs-CZ" dirty="0"/>
              <a:t>opět navazuje na další list – podrobný rozpočet projektu</a:t>
            </a:r>
          </a:p>
          <a:p>
            <a:pPr marL="984250" indent="-457200" algn="just" defTabSz="900113">
              <a:buFont typeface="Wingdings" panose="05000000000000000000" pitchFamily="2" charset="2"/>
              <a:buChar char="Ø"/>
            </a:pPr>
            <a:r>
              <a:rPr lang="cs-CZ" dirty="0"/>
              <a:t>je třeba doplnit částky struktury vlastního spolufinancování (soukromé, obce/města, kraje, jiné zdroje)</a:t>
            </a:r>
          </a:p>
          <a:p>
            <a:pPr marL="984250" indent="-457200" algn="just" defTabSz="900113">
              <a:buFont typeface="Wingdings" panose="05000000000000000000" pitchFamily="2" charset="2"/>
              <a:buChar char="Ø"/>
            </a:pPr>
            <a:r>
              <a:rPr lang="cs-CZ" dirty="0"/>
              <a:t>je třeba pohlídat, aby </a:t>
            </a:r>
            <a:r>
              <a:rPr lang="cs-CZ" dirty="0" err="1"/>
              <a:t>nápočet</a:t>
            </a:r>
            <a:r>
              <a:rPr lang="cs-CZ" dirty="0"/>
              <a:t> celkem jak částky, tak v procentech</a:t>
            </a:r>
          </a:p>
          <a:p>
            <a:pPr marL="539750" indent="-457200" algn="just">
              <a:buFontTx/>
              <a:buChar char="-"/>
            </a:pPr>
            <a:endParaRPr lang="cs-CZ" dirty="0"/>
          </a:p>
          <a:p>
            <a:pPr marL="527050" indent="0" algn="just" defTabSz="900113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016021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841265-6035-4259-BFDD-95288E2D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54" y="152400"/>
            <a:ext cx="10827327" cy="1325563"/>
          </a:xfrm>
        </p:spPr>
        <p:txBody>
          <a:bodyPr/>
          <a:lstStyle/>
          <a:p>
            <a:r>
              <a:rPr lang="cs-CZ" b="1" dirty="0"/>
              <a:t>Formulář žádosti o NFP – 9.B Spolufinancování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84D4936F-C95B-42E8-A160-21E45B64D1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1406" y="1243012"/>
            <a:ext cx="9480525" cy="546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0289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841265-6035-4259-BFDD-95288E2D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54" y="-110836"/>
            <a:ext cx="10827327" cy="1325563"/>
          </a:xfrm>
        </p:spPr>
        <p:txBody>
          <a:bodyPr/>
          <a:lstStyle/>
          <a:p>
            <a:r>
              <a:rPr lang="cs-CZ" b="1" dirty="0"/>
              <a:t>Formulář žádosti o NFP – závěr žádosti o NFP</a:t>
            </a:r>
          </a:p>
        </p:txBody>
      </p:sp>
      <p:sp>
        <p:nvSpPr>
          <p:cNvPr id="5" name="Zástupný symbol pro obsah 2">
            <a:extLst>
              <a:ext uri="{FF2B5EF4-FFF2-40B4-BE49-F238E27FC236}">
                <a16:creationId xmlns:a16="http://schemas.microsoft.com/office/drawing/2014/main" id="{A700AB92-5150-4386-87A4-666ABC0A3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336" y="1976727"/>
            <a:ext cx="10827327" cy="4451783"/>
          </a:xfrm>
        </p:spPr>
        <p:txBody>
          <a:bodyPr>
            <a:normAutofit fontScale="92500" lnSpcReduction="10000"/>
          </a:bodyPr>
          <a:lstStyle/>
          <a:p>
            <a:pPr marL="539750" indent="-457200" algn="just">
              <a:buFontTx/>
              <a:buChar char="-"/>
            </a:pPr>
            <a:r>
              <a:rPr lang="cs-CZ" b="1" dirty="0"/>
              <a:t>10. Seznam povinných příloh žádosti o NFP</a:t>
            </a:r>
          </a:p>
          <a:p>
            <a:pPr marL="984250" indent="-457200" algn="just" defTabSz="900113">
              <a:buFont typeface="Wingdings" panose="05000000000000000000" pitchFamily="2" charset="2"/>
              <a:buChar char="Ø"/>
            </a:pPr>
            <a:r>
              <a:rPr lang="cs-CZ" dirty="0"/>
              <a:t>tato část žádosti obsahuje zaškrtávací pole</a:t>
            </a:r>
          </a:p>
          <a:p>
            <a:pPr marL="984250" indent="-457200" algn="just" defTabSz="900113">
              <a:buFont typeface="Wingdings" panose="05000000000000000000" pitchFamily="2" charset="2"/>
              <a:buChar char="Ø"/>
            </a:pPr>
            <a:r>
              <a:rPr lang="cs-CZ" dirty="0"/>
              <a:t>je třeba vybrat, které přílohy jsou s žádostí předkládány</a:t>
            </a:r>
          </a:p>
          <a:p>
            <a:pPr marL="539750" indent="-457200" algn="just">
              <a:buFontTx/>
              <a:buChar char="-"/>
            </a:pPr>
            <a:endParaRPr lang="cs-CZ" dirty="0"/>
          </a:p>
          <a:p>
            <a:pPr marL="539750" indent="-457200" algn="just">
              <a:buFontTx/>
              <a:buChar char="-"/>
            </a:pPr>
            <a:r>
              <a:rPr lang="cs-CZ" b="1" dirty="0"/>
              <a:t>11. Čestné prohlášení žadatele</a:t>
            </a:r>
          </a:p>
          <a:p>
            <a:pPr marL="539750" indent="-457200" algn="just">
              <a:buFontTx/>
              <a:buChar char="-"/>
            </a:pPr>
            <a:endParaRPr lang="cs-CZ" dirty="0"/>
          </a:p>
          <a:p>
            <a:pPr marL="539750" indent="-457200" algn="just">
              <a:buFontTx/>
              <a:buChar char="-"/>
            </a:pPr>
            <a:r>
              <a:rPr lang="cs-CZ" b="1" dirty="0"/>
              <a:t>Podpisová část</a:t>
            </a:r>
          </a:p>
          <a:p>
            <a:pPr marL="984250" indent="-457200" algn="just" defTabSz="900113">
              <a:buFont typeface="Wingdings" panose="05000000000000000000" pitchFamily="2" charset="2"/>
              <a:buChar char="Ø"/>
            </a:pPr>
            <a:r>
              <a:rPr lang="cs-CZ" dirty="0"/>
              <a:t>podpis žadatele a partnera !!!!</a:t>
            </a:r>
          </a:p>
          <a:p>
            <a:pPr marL="984250" indent="-457200" algn="just" defTabSz="900113">
              <a:buFont typeface="Wingdings" panose="05000000000000000000" pitchFamily="2" charset="2"/>
              <a:buChar char="Ø"/>
            </a:pPr>
            <a:r>
              <a:rPr lang="cs-CZ" dirty="0"/>
              <a:t>zvýšená pozornost na počet podpisů v případě více statutárních zástupců</a:t>
            </a:r>
          </a:p>
          <a:p>
            <a:pPr marL="527050" indent="0" algn="just" defTabSz="900113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683319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841265-6035-4259-BFDD-95288E2D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54" y="-110836"/>
            <a:ext cx="10827327" cy="1325563"/>
          </a:xfrm>
        </p:spPr>
        <p:txBody>
          <a:bodyPr/>
          <a:lstStyle/>
          <a:p>
            <a:r>
              <a:rPr lang="cs-CZ" b="1" dirty="0"/>
              <a:t>Podrobný rozpočet malého projektu</a:t>
            </a:r>
          </a:p>
        </p:txBody>
      </p:sp>
      <p:sp>
        <p:nvSpPr>
          <p:cNvPr id="5" name="Zástupný symbol pro obsah 2">
            <a:extLst>
              <a:ext uri="{FF2B5EF4-FFF2-40B4-BE49-F238E27FC236}">
                <a16:creationId xmlns:a16="http://schemas.microsoft.com/office/drawing/2014/main" id="{A700AB92-5150-4386-87A4-666ABC0A3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654" y="1203108"/>
            <a:ext cx="10827327" cy="5654892"/>
          </a:xfrm>
        </p:spPr>
        <p:txBody>
          <a:bodyPr>
            <a:normAutofit/>
          </a:bodyPr>
          <a:lstStyle/>
          <a:p>
            <a:pPr marL="539750" indent="-457200" algn="just">
              <a:buFontTx/>
              <a:buChar char="-"/>
            </a:pPr>
            <a:r>
              <a:rPr lang="cs-CZ" dirty="0"/>
              <a:t>Druhý list souboru MS Excel – žádost o NFP </a:t>
            </a:r>
          </a:p>
          <a:p>
            <a:pPr marL="539750" indent="-457200" algn="just">
              <a:buFontTx/>
              <a:buChar char="-"/>
            </a:pPr>
            <a:r>
              <a:rPr lang="cs-CZ" dirty="0"/>
              <a:t>Formát nastaven orientace na výšku</a:t>
            </a:r>
          </a:p>
          <a:p>
            <a:pPr marL="539750" indent="-457200" algn="just">
              <a:buFontTx/>
              <a:buChar char="-"/>
            </a:pPr>
            <a:r>
              <a:rPr lang="cs-CZ" dirty="0"/>
              <a:t>Tisk maximálně na 2 stránky oboustranně</a:t>
            </a:r>
          </a:p>
          <a:p>
            <a:pPr marL="539750" indent="-457200" algn="just">
              <a:buFontTx/>
              <a:buChar char="-"/>
            </a:pPr>
            <a:r>
              <a:rPr lang="cs-CZ" dirty="0"/>
              <a:t>Je třeba vždy vyplnit hlavičku podrobného rozpočtu</a:t>
            </a:r>
          </a:p>
          <a:p>
            <a:pPr marL="984250" indent="-457200" algn="just" defTabSz="900113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cs-CZ" sz="2600" dirty="0"/>
              <a:t>Název malého projektu</a:t>
            </a:r>
          </a:p>
          <a:p>
            <a:pPr marL="984250" indent="-457200" algn="just" defTabSz="900113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cs-CZ" sz="2600" dirty="0"/>
              <a:t>Žadatel</a:t>
            </a:r>
          </a:p>
          <a:p>
            <a:pPr marL="984250" indent="-457200" algn="just" defTabSz="900113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cs-CZ" sz="2600" dirty="0"/>
              <a:t>Kód výzvy – je již přednastaven</a:t>
            </a:r>
          </a:p>
          <a:p>
            <a:pPr marL="539750" indent="-457200" algn="just">
              <a:buFontTx/>
              <a:buChar char="-"/>
            </a:pPr>
            <a:r>
              <a:rPr lang="cs-CZ" dirty="0"/>
              <a:t>Je třeba dodržet číslování jednotlivých položek (např. 1.1, 1.2, apod.)</a:t>
            </a:r>
          </a:p>
          <a:p>
            <a:pPr marL="539750" indent="-457200" algn="just">
              <a:buFontTx/>
              <a:buChar char="-"/>
            </a:pPr>
            <a:r>
              <a:rPr lang="cs-CZ" dirty="0"/>
              <a:t>Je třeba vyplnit popisy jednotky, popis obsahu této jednotky, počet jednotek a jednotkovou cenu </a:t>
            </a:r>
          </a:p>
          <a:p>
            <a:pPr marL="539750" indent="-457200" algn="just">
              <a:buFontTx/>
              <a:buChar char="-"/>
            </a:pPr>
            <a:r>
              <a:rPr lang="cs-CZ" b="1" dirty="0">
                <a:solidFill>
                  <a:srgbClr val="FF0000"/>
                </a:solidFill>
              </a:rPr>
              <a:t>V PŘÍPADĚ PŘIDÁNÍ DALŠÍHO ŘÁDKU JE TŘEBA ZKOPÍROVAT A ZKONTROLOVAT NÁPOČET VZORCŮ !!!!!</a:t>
            </a:r>
          </a:p>
        </p:txBody>
      </p:sp>
    </p:spTree>
    <p:extLst>
      <p:ext uri="{BB962C8B-B14F-4D97-AF65-F5344CB8AC3E}">
        <p14:creationId xmlns:p14="http://schemas.microsoft.com/office/powerpoint/2010/main" val="37573868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841265-6035-4259-BFDD-95288E2D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54" y="-110836"/>
            <a:ext cx="10827327" cy="1325563"/>
          </a:xfrm>
        </p:spPr>
        <p:txBody>
          <a:bodyPr/>
          <a:lstStyle/>
          <a:p>
            <a:r>
              <a:rPr lang="cs-CZ" b="1" dirty="0"/>
              <a:t>Podrobný rozpočet malého projektu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D2B5528B-CB66-489E-B423-3FFBAEE028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127" y="893118"/>
            <a:ext cx="10293927" cy="581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1333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841265-6035-4259-BFDD-95288E2D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54" y="-110836"/>
            <a:ext cx="10827327" cy="1325563"/>
          </a:xfrm>
        </p:spPr>
        <p:txBody>
          <a:bodyPr/>
          <a:lstStyle/>
          <a:p>
            <a:r>
              <a:rPr lang="cs-CZ" b="1" dirty="0"/>
              <a:t>Podrobný rozpočet malého projektu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E227EBF6-566F-405A-BAFD-34A92BCC8C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891" y="801656"/>
            <a:ext cx="9033164" cy="591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4369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841265-6035-4259-BFDD-95288E2D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cs-CZ" b="1" dirty="0"/>
              <a:t>Předložení malého projektu – povinné přílohy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A614BCE-C232-4199-BC43-EADDB66A3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527" y="1454727"/>
            <a:ext cx="11151253" cy="5611092"/>
          </a:xfrm>
        </p:spPr>
        <p:txBody>
          <a:bodyPr>
            <a:normAutofit/>
          </a:bodyPr>
          <a:lstStyle/>
          <a:p>
            <a:pPr algn="just"/>
            <a:r>
              <a:rPr lang="cs-CZ" b="1" dirty="0"/>
              <a:t>Výzva </a:t>
            </a:r>
            <a:r>
              <a:rPr lang="cs-CZ" b="1" dirty="0" err="1"/>
              <a:t>příl</a:t>
            </a:r>
            <a:r>
              <a:rPr lang="cs-CZ" b="1" dirty="0"/>
              <a:t>. č. 2 přehled povinných příloh 1.1</a:t>
            </a:r>
          </a:p>
          <a:p>
            <a:pPr algn="just"/>
            <a:endParaRPr lang="cs-CZ" sz="1400" dirty="0"/>
          </a:p>
          <a:p>
            <a:pPr marL="539750" indent="0" algn="just">
              <a:buNone/>
            </a:pPr>
            <a:r>
              <a:rPr lang="sk-SK" dirty="0"/>
              <a:t>1 - Podrobný rozpočet malého projektu,</a:t>
            </a:r>
            <a:endParaRPr lang="cs-CZ" dirty="0"/>
          </a:p>
          <a:p>
            <a:pPr marL="539750" indent="0" algn="just">
              <a:buNone/>
            </a:pPr>
            <a:r>
              <a:rPr lang="sk-SK" dirty="0"/>
              <a:t>2a - </a:t>
            </a:r>
            <a:r>
              <a:rPr lang="sk-SK" dirty="0" err="1"/>
              <a:t>Identifikace</a:t>
            </a:r>
            <a:r>
              <a:rPr lang="sk-SK" dirty="0"/>
              <a:t> </a:t>
            </a:r>
            <a:r>
              <a:rPr lang="sk-SK" dirty="0" err="1"/>
              <a:t>žadatele</a:t>
            </a:r>
            <a:r>
              <a:rPr lang="sk-SK" dirty="0"/>
              <a:t>/partnera,</a:t>
            </a:r>
            <a:endParaRPr lang="cs-CZ" dirty="0"/>
          </a:p>
          <a:p>
            <a:pPr marL="539750" indent="0" algn="just">
              <a:buNone/>
            </a:pPr>
            <a:r>
              <a:rPr lang="sk-SK" dirty="0"/>
              <a:t>3 - Doklad o </a:t>
            </a:r>
            <a:r>
              <a:rPr lang="sk-SK" dirty="0" err="1"/>
              <a:t>jmenování</a:t>
            </a:r>
            <a:r>
              <a:rPr lang="sk-SK" dirty="0"/>
              <a:t> </a:t>
            </a:r>
            <a:r>
              <a:rPr lang="sk-SK" dirty="0" err="1"/>
              <a:t>statutárního</a:t>
            </a:r>
            <a:r>
              <a:rPr lang="sk-SK" dirty="0"/>
              <a:t> </a:t>
            </a:r>
            <a:r>
              <a:rPr lang="sk-SK" dirty="0" err="1"/>
              <a:t>zástupce</a:t>
            </a:r>
            <a:r>
              <a:rPr lang="sk-SK" dirty="0"/>
              <a:t> </a:t>
            </a:r>
            <a:r>
              <a:rPr lang="sk-SK" dirty="0" err="1"/>
              <a:t>organizace</a:t>
            </a:r>
            <a:r>
              <a:rPr lang="sk-SK" dirty="0"/>
              <a:t>, </a:t>
            </a:r>
            <a:r>
              <a:rPr lang="sk-SK" dirty="0" err="1"/>
              <a:t>který</a:t>
            </a:r>
            <a:r>
              <a:rPr lang="sk-SK" dirty="0"/>
              <a:t> </a:t>
            </a:r>
            <a:r>
              <a:rPr lang="sk-SK" dirty="0" err="1"/>
              <a:t>podepisuje</a:t>
            </a:r>
            <a:r>
              <a:rPr lang="sk-SK" dirty="0"/>
              <a:t> </a:t>
            </a:r>
            <a:r>
              <a:rPr lang="sk-SK" dirty="0" err="1"/>
              <a:t>žádost</a:t>
            </a:r>
            <a:r>
              <a:rPr lang="sk-SK" dirty="0"/>
              <a:t> o NFP – </a:t>
            </a:r>
            <a:r>
              <a:rPr lang="sk-SK" dirty="0" err="1"/>
              <a:t>žadatel</a:t>
            </a:r>
            <a:r>
              <a:rPr lang="sk-SK" dirty="0"/>
              <a:t>/hlavní </a:t>
            </a:r>
            <a:r>
              <a:rPr lang="sk-SK" dirty="0" err="1"/>
              <a:t>přeshraniční</a:t>
            </a:r>
            <a:r>
              <a:rPr lang="sk-SK" dirty="0"/>
              <a:t> partner,</a:t>
            </a:r>
            <a:endParaRPr lang="cs-CZ" dirty="0"/>
          </a:p>
          <a:p>
            <a:pPr marL="539750" indent="0" algn="just">
              <a:buNone/>
            </a:pPr>
            <a:r>
              <a:rPr lang="sk-SK" dirty="0"/>
              <a:t>4a - Vzor Plné moci ČR </a:t>
            </a:r>
            <a:r>
              <a:rPr lang="sk-SK" dirty="0" err="1"/>
              <a:t>žadatelé</a:t>
            </a:r>
            <a:r>
              <a:rPr lang="sk-SK" dirty="0"/>
              <a:t>,</a:t>
            </a:r>
            <a:endParaRPr lang="cs-CZ" dirty="0"/>
          </a:p>
          <a:p>
            <a:pPr marL="539750" indent="0" algn="just">
              <a:buNone/>
            </a:pPr>
            <a:r>
              <a:rPr lang="sk-SK" dirty="0"/>
              <a:t>5 - Výpis z </a:t>
            </a:r>
            <a:r>
              <a:rPr lang="sk-SK" dirty="0" err="1"/>
              <a:t>rejstříku</a:t>
            </a:r>
            <a:r>
              <a:rPr lang="sk-SK" dirty="0"/>
              <a:t> </a:t>
            </a:r>
            <a:r>
              <a:rPr lang="sk-SK" dirty="0" err="1"/>
              <a:t>trestů</a:t>
            </a:r>
            <a:r>
              <a:rPr lang="sk-SK" dirty="0"/>
              <a:t>,</a:t>
            </a:r>
            <a:endParaRPr lang="cs-CZ" dirty="0"/>
          </a:p>
          <a:p>
            <a:pPr marL="539750" indent="0" algn="just">
              <a:buNone/>
            </a:pPr>
            <a:r>
              <a:rPr lang="sk-SK" dirty="0"/>
              <a:t>6a - Čestné </a:t>
            </a:r>
            <a:r>
              <a:rPr lang="sk-SK" dirty="0" err="1"/>
              <a:t>prohlášení</a:t>
            </a:r>
            <a:r>
              <a:rPr lang="sk-SK" dirty="0"/>
              <a:t>,</a:t>
            </a:r>
            <a:endParaRPr lang="cs-CZ" dirty="0"/>
          </a:p>
          <a:p>
            <a:pPr marL="539750" indent="0" algn="just">
              <a:buNone/>
            </a:pPr>
            <a:r>
              <a:rPr lang="sk-SK" dirty="0"/>
              <a:t>7 - Podklady pro </a:t>
            </a:r>
            <a:r>
              <a:rPr lang="sk-SK" dirty="0" err="1"/>
              <a:t>posouzení</a:t>
            </a:r>
            <a:r>
              <a:rPr lang="sk-SK" dirty="0"/>
              <a:t> </a:t>
            </a:r>
            <a:r>
              <a:rPr lang="sk-SK" dirty="0" err="1"/>
              <a:t>finančního</a:t>
            </a:r>
            <a:r>
              <a:rPr lang="sk-SK" dirty="0"/>
              <a:t> zdraví </a:t>
            </a:r>
            <a:r>
              <a:rPr lang="sk-SK" dirty="0" err="1"/>
              <a:t>žadatele</a:t>
            </a:r>
            <a:r>
              <a:rPr lang="sk-SK" dirty="0"/>
              <a:t> (čestné </a:t>
            </a:r>
            <a:r>
              <a:rPr lang="sk-SK" dirty="0" err="1"/>
              <a:t>prohlášení</a:t>
            </a:r>
            <a:r>
              <a:rPr lang="sk-SK" dirty="0"/>
              <a:t>),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571858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841265-6035-4259-BFDD-95288E2D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cs-CZ" b="1" dirty="0"/>
              <a:t>Předložení malého projektu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A614BCE-C232-4199-BC43-EADDB66A3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527" y="1246908"/>
            <a:ext cx="11151253" cy="5611092"/>
          </a:xfrm>
        </p:spPr>
        <p:txBody>
          <a:bodyPr>
            <a:normAutofit fontScale="92500"/>
          </a:bodyPr>
          <a:lstStyle/>
          <a:p>
            <a:pPr marL="539750" indent="0">
              <a:buNone/>
            </a:pPr>
            <a:r>
              <a:rPr lang="sk-SK" dirty="0"/>
              <a:t>8 - Dohoda o spolupráci </a:t>
            </a:r>
            <a:r>
              <a:rPr lang="sk-SK" dirty="0" err="1"/>
              <a:t>partnerů</a:t>
            </a:r>
            <a:r>
              <a:rPr lang="sk-SK" dirty="0"/>
              <a:t> na </a:t>
            </a:r>
            <a:r>
              <a:rPr lang="sk-SK" dirty="0" err="1"/>
              <a:t>malém</a:t>
            </a:r>
            <a:r>
              <a:rPr lang="sk-SK" dirty="0"/>
              <a:t> projektu,</a:t>
            </a:r>
            <a:endParaRPr lang="cs-CZ" dirty="0"/>
          </a:p>
          <a:p>
            <a:pPr marL="539750" indent="0">
              <a:buNone/>
            </a:pPr>
            <a:r>
              <a:rPr lang="sk-SK" dirty="0"/>
              <a:t>9 - </a:t>
            </a:r>
            <a:r>
              <a:rPr lang="sk-SK" dirty="0" err="1"/>
              <a:t>Příprava</a:t>
            </a:r>
            <a:r>
              <a:rPr lang="sk-SK" dirty="0"/>
              <a:t> malého projektu.</a:t>
            </a:r>
          </a:p>
          <a:p>
            <a:pPr marL="539750" indent="0">
              <a:buNone/>
            </a:pPr>
            <a:r>
              <a:rPr lang="sk-SK" dirty="0"/>
              <a:t>10a - </a:t>
            </a:r>
            <a:r>
              <a:rPr lang="sk-SK" dirty="0" err="1"/>
              <a:t>Vyjádření</a:t>
            </a:r>
            <a:r>
              <a:rPr lang="sk-SK" dirty="0"/>
              <a:t> </a:t>
            </a:r>
            <a:r>
              <a:rPr lang="sk-SK" dirty="0" err="1"/>
              <a:t>příslušného</a:t>
            </a:r>
            <a:r>
              <a:rPr lang="sk-SK" dirty="0"/>
              <a:t> orgánu k územím Natura 2000,</a:t>
            </a:r>
          </a:p>
          <a:p>
            <a:pPr marL="539750" indent="0">
              <a:buNone/>
            </a:pPr>
            <a:endParaRPr lang="cs-CZ" dirty="0"/>
          </a:p>
          <a:p>
            <a:pPr marL="539750" indent="0">
              <a:buNone/>
            </a:pPr>
            <a:r>
              <a:rPr lang="sk-SK" dirty="0" err="1"/>
              <a:t>Přílohy</a:t>
            </a:r>
            <a:r>
              <a:rPr lang="sk-SK" dirty="0"/>
              <a:t> požadované </a:t>
            </a:r>
            <a:r>
              <a:rPr lang="sk-SK" dirty="0" err="1"/>
              <a:t>při</a:t>
            </a:r>
            <a:r>
              <a:rPr lang="sk-SK" dirty="0"/>
              <a:t> </a:t>
            </a:r>
            <a:r>
              <a:rPr lang="sk-SK" dirty="0" err="1"/>
              <a:t>realizaci</a:t>
            </a:r>
            <a:r>
              <a:rPr lang="sk-SK" dirty="0"/>
              <a:t> </a:t>
            </a:r>
            <a:r>
              <a:rPr lang="sk-SK" dirty="0" err="1"/>
              <a:t>stavebních</a:t>
            </a:r>
            <a:r>
              <a:rPr lang="sk-SK" dirty="0"/>
              <a:t> </a:t>
            </a:r>
            <a:r>
              <a:rPr lang="sk-SK" dirty="0" err="1"/>
              <a:t>investic</a:t>
            </a:r>
            <a:r>
              <a:rPr lang="sk-SK" dirty="0"/>
              <a:t> v rámci malého projektu:</a:t>
            </a:r>
            <a:endParaRPr lang="cs-CZ" dirty="0"/>
          </a:p>
          <a:p>
            <a:pPr marL="539750" indent="0">
              <a:buNone/>
            </a:pPr>
            <a:r>
              <a:rPr lang="sk-SK" dirty="0"/>
              <a:t>11 - Doklady </a:t>
            </a:r>
            <a:r>
              <a:rPr lang="sk-SK" dirty="0" err="1"/>
              <a:t>prokazující</a:t>
            </a:r>
            <a:r>
              <a:rPr lang="sk-SK" dirty="0"/>
              <a:t> </a:t>
            </a:r>
            <a:r>
              <a:rPr lang="sk-SK" dirty="0" err="1"/>
              <a:t>vlastnické</a:t>
            </a:r>
            <a:r>
              <a:rPr lang="sk-SK" dirty="0"/>
              <a:t> právo k </a:t>
            </a:r>
            <a:r>
              <a:rPr lang="sk-SK" dirty="0" err="1"/>
              <a:t>nemovitostem</a:t>
            </a:r>
            <a:r>
              <a:rPr lang="sk-SK" dirty="0"/>
              <a:t> – </a:t>
            </a:r>
            <a:r>
              <a:rPr lang="sk-SK" dirty="0" err="1"/>
              <a:t>katastrální</a:t>
            </a:r>
            <a:r>
              <a:rPr lang="sk-SK" dirty="0"/>
              <a:t> mapa,</a:t>
            </a:r>
            <a:endParaRPr lang="cs-CZ" dirty="0"/>
          </a:p>
          <a:p>
            <a:pPr marL="539750" indent="0">
              <a:buNone/>
            </a:pPr>
            <a:r>
              <a:rPr lang="sk-SK" dirty="0"/>
              <a:t>12 - Doklady k povolení stavby – doklad o zahájení </a:t>
            </a:r>
            <a:r>
              <a:rPr lang="sk-SK" dirty="0" err="1"/>
              <a:t>řízení</a:t>
            </a:r>
            <a:r>
              <a:rPr lang="sk-SK" dirty="0"/>
              <a:t>,</a:t>
            </a:r>
            <a:endParaRPr lang="cs-CZ" dirty="0"/>
          </a:p>
          <a:p>
            <a:pPr marL="539750" indent="0">
              <a:buNone/>
            </a:pPr>
            <a:r>
              <a:rPr lang="sk-SK" dirty="0"/>
              <a:t>13 - Technická </a:t>
            </a:r>
            <a:r>
              <a:rPr lang="sk-SK" dirty="0" err="1"/>
              <a:t>dokumentace</a:t>
            </a:r>
            <a:r>
              <a:rPr lang="sk-SK" dirty="0"/>
              <a:t>,</a:t>
            </a:r>
            <a:endParaRPr lang="cs-CZ" dirty="0"/>
          </a:p>
          <a:p>
            <a:pPr marL="539750" indent="0">
              <a:buNone/>
            </a:pPr>
            <a:r>
              <a:rPr lang="sk-SK" dirty="0"/>
              <a:t>14 - </a:t>
            </a:r>
            <a:r>
              <a:rPr lang="sk-SK" dirty="0" err="1"/>
              <a:t>Fotodokumentace</a:t>
            </a:r>
            <a:r>
              <a:rPr lang="sk-SK" dirty="0"/>
              <a:t> </a:t>
            </a:r>
            <a:r>
              <a:rPr lang="sk-SK" dirty="0" err="1"/>
              <a:t>stavebního</a:t>
            </a:r>
            <a:r>
              <a:rPr lang="sk-SK" dirty="0"/>
              <a:t> objektu, </a:t>
            </a:r>
            <a:endParaRPr lang="cs-CZ" dirty="0"/>
          </a:p>
          <a:p>
            <a:pPr marL="539750" indent="0">
              <a:buNone/>
            </a:pPr>
            <a:endParaRPr lang="sk-SK" dirty="0"/>
          </a:p>
          <a:p>
            <a:pPr marL="539750" indent="0">
              <a:buNone/>
            </a:pPr>
            <a:r>
              <a:rPr lang="sk-SK" dirty="0"/>
              <a:t>15 - Elektronická </a:t>
            </a:r>
            <a:r>
              <a:rPr lang="sk-SK" dirty="0" err="1"/>
              <a:t>verze</a:t>
            </a:r>
            <a:r>
              <a:rPr lang="sk-SK" dirty="0"/>
              <a:t> </a:t>
            </a:r>
            <a:r>
              <a:rPr lang="sk-SK" dirty="0" err="1"/>
              <a:t>žádosti</a:t>
            </a:r>
            <a:r>
              <a:rPr lang="sk-SK" dirty="0"/>
              <a:t> na CD resp. DVD, </a:t>
            </a:r>
            <a:r>
              <a:rPr lang="sk-SK" dirty="0" err="1"/>
              <a:t>flash</a:t>
            </a:r>
            <a:r>
              <a:rPr lang="sk-SK" dirty="0"/>
              <a:t> disk. 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553487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01764F65-F663-4A87-A9CB-DDAAF805A1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06400"/>
            <a:ext cx="9144000" cy="2387600"/>
          </a:xfrm>
        </p:spPr>
        <p:txBody>
          <a:bodyPr/>
          <a:lstStyle/>
          <a:p>
            <a:r>
              <a:rPr lang="cs-CZ" dirty="0"/>
              <a:t>Děkuji vám za pozornost!</a:t>
            </a:r>
          </a:p>
        </p:txBody>
      </p:sp>
      <p:sp>
        <p:nvSpPr>
          <p:cNvPr id="7" name="Podnadpis 6">
            <a:extLst>
              <a:ext uri="{FF2B5EF4-FFF2-40B4-BE49-F238E27FC236}">
                <a16:creationId xmlns:a16="http://schemas.microsoft.com/office/drawing/2014/main" id="{D566F955-0D9C-42C0-8777-A40E46BF50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29000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cs-CZ" dirty="0"/>
              <a:t>Bc. Hana Strnadelová</a:t>
            </a:r>
          </a:p>
          <a:p>
            <a:endParaRPr lang="cs-CZ" dirty="0"/>
          </a:p>
          <a:p>
            <a:r>
              <a:rPr lang="cs-CZ" dirty="0"/>
              <a:t>projektový manažer</a:t>
            </a:r>
          </a:p>
          <a:p>
            <a:r>
              <a:rPr lang="cs-CZ" dirty="0"/>
              <a:t>Region Bílé Karpaty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3716884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3280</TotalTime>
  <Words>1056</Words>
  <Application>Microsoft Office PowerPoint</Application>
  <PresentationFormat>Širokoúhlá obrazovka</PresentationFormat>
  <Paragraphs>177</Paragraphs>
  <Slides>23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Wingdings</vt:lpstr>
      <vt:lpstr>Motiv Office</vt:lpstr>
      <vt:lpstr>Příprava malého projektu  - 2. část  Předložení MP, žádost a přílohy</vt:lpstr>
      <vt:lpstr>Předložení malého projektu</vt:lpstr>
      <vt:lpstr>Předložení malého projektu</vt:lpstr>
      <vt:lpstr>Žádost o NFP</vt:lpstr>
      <vt:lpstr>Formulář žádosti o NFP</vt:lpstr>
      <vt:lpstr>Formulář žádosti o NFP – 1. Identifikace Ž a P  </vt:lpstr>
      <vt:lpstr>Formulář žádosti o NFP – 1. Identifikace  </vt:lpstr>
      <vt:lpstr>Formulář žádosti o NFP – 2. Identifikace MP </vt:lpstr>
      <vt:lpstr>Formulář žádosti o NFP – 3. Místo realizace MP</vt:lpstr>
      <vt:lpstr>Formulář žádosti o NFP – 4. Popis MP</vt:lpstr>
      <vt:lpstr>Formulář žádosti o NFP – kapitola 5. a 6.</vt:lpstr>
      <vt:lpstr>Formulář žádosti o NFP – 7. Aktivity MP a očekávané měřitelné ukazatele</vt:lpstr>
      <vt:lpstr>Formulář žádosti o NFP – Vazba části 7.2 a 7.3</vt:lpstr>
      <vt:lpstr>Formulář žádosti o NFP – 8. Spolupráce a dopad</vt:lpstr>
      <vt:lpstr>Formulář žádosti o NFP – 9. Rozpočet MP</vt:lpstr>
      <vt:lpstr>Formulář žádosti o NFP – 9.B Spolufinancování</vt:lpstr>
      <vt:lpstr>Formulář žádosti o NFP – závěr žádosti o NFP</vt:lpstr>
      <vt:lpstr>Podrobný rozpočet malého projektu</vt:lpstr>
      <vt:lpstr>Podrobný rozpočet malého projektu</vt:lpstr>
      <vt:lpstr>Podrobný rozpočet malého projektu</vt:lpstr>
      <vt:lpstr>Předložení malého projektu – povinné přílohy</vt:lpstr>
      <vt:lpstr>Předložení malého projektu</vt:lpstr>
      <vt:lpstr>Děkuji vám za pozornost!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Průběh a realizace malého projektu</dc:title>
  <dc:creator>DELL-2</dc:creator>
  <cp:lastModifiedBy> </cp:lastModifiedBy>
  <cp:revision>158</cp:revision>
  <cp:lastPrinted>2018-12-06T11:56:21Z</cp:lastPrinted>
  <dcterms:created xsi:type="dcterms:W3CDTF">2018-08-14T04:53:05Z</dcterms:created>
  <dcterms:modified xsi:type="dcterms:W3CDTF">2018-12-12T10:08:17Z</dcterms:modified>
</cp:coreProperties>
</file>