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89" r:id="rId5"/>
    <p:sldId id="290" r:id="rId6"/>
    <p:sldId id="291" r:id="rId7"/>
    <p:sldId id="292" r:id="rId8"/>
    <p:sldId id="293" r:id="rId9"/>
    <p:sldId id="294" r:id="rId10"/>
    <p:sldId id="298" r:id="rId11"/>
    <p:sldId id="295" r:id="rId12"/>
    <p:sldId id="296" r:id="rId13"/>
    <p:sldId id="297" r:id="rId14"/>
    <p:sldId id="299" r:id="rId15"/>
    <p:sldId id="300" r:id="rId16"/>
    <p:sldId id="301" r:id="rId17"/>
    <p:sldId id="302" r:id="rId18"/>
    <p:sldId id="304" r:id="rId19"/>
    <p:sldId id="303" r:id="rId20"/>
    <p:sldId id="288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08.10.2018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-cz.e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ionbilekarpaty.cz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122363"/>
            <a:ext cx="9395791" cy="2387600"/>
          </a:xfrm>
        </p:spPr>
        <p:txBody>
          <a:bodyPr/>
          <a:lstStyle/>
          <a:p>
            <a:r>
              <a:rPr lang="cs-CZ" dirty="0"/>
              <a:t>Propagace a publicita </a:t>
            </a:r>
            <a:br>
              <a:rPr lang="cs-CZ" dirty="0"/>
            </a:br>
            <a:r>
              <a:rPr lang="cs-CZ" dirty="0"/>
              <a:t>malého projektu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Školení pro Konečné uživatele</a:t>
            </a:r>
          </a:p>
          <a:p>
            <a:r>
              <a:rPr lang="cs-CZ" dirty="0"/>
              <a:t>17. 10. 2018 Zlín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CBC1E4-CB06-46C8-A4CC-0C689ADB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pravidla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76FA357-FF5F-42B6-B19F-B248D8E1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8557"/>
            <a:ext cx="10515600" cy="4624318"/>
          </a:xfrm>
        </p:spPr>
        <p:txBody>
          <a:bodyPr>
            <a:normAutofit lnSpcReduction="10000"/>
          </a:bodyPr>
          <a:lstStyle/>
          <a:p>
            <a:r>
              <a:rPr lang="cs-CZ" dirty="0"/>
              <a:t>Všichni Koneční uživatelé a partneři zajistí informování veřejnosti o příspěvku vhodnými informačními opatřeními. </a:t>
            </a:r>
          </a:p>
          <a:p>
            <a:r>
              <a:rPr lang="cs-CZ" dirty="0"/>
              <a:t>Konečný uživatel je zodpovědný za zajištění celkové koordinace publicity pro malý projekt na obou stranách hranice. </a:t>
            </a:r>
          </a:p>
          <a:p>
            <a:r>
              <a:rPr lang="cs-CZ" dirty="0"/>
              <a:t>Pravidla pro informovanost a publicitu projektů financovaných s EFRR jsou upravena v Nařízení EK č. 1303/2013, Příloha XII, čl. 2.2 povinnosti příjemců a v souladu s Prováděcím nařízením (EU) č. 821 kap. II a příloha č. II tohoto Nařízení.</a:t>
            </a:r>
          </a:p>
          <a:p>
            <a:r>
              <a:rPr lang="cs-CZ" dirty="0"/>
              <a:t>Podpůrná dokumentace k dodržení pravidel publicity včetně grafických ukázek příkladů správného zajištění publicity je uvedena v Příloze č. III. 5 </a:t>
            </a:r>
            <a:r>
              <a:rPr lang="cs-CZ" dirty="0" err="1"/>
              <a:t>PpŽaKU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146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C9113DB3-F62A-4B7E-8071-83F76292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Obecné zásady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D62D715-25ED-46C0-BF4D-6CE58D641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Symboly, loga a text umístit na přední straně předmětu,</a:t>
            </a:r>
          </a:p>
          <a:p>
            <a:r>
              <a:rPr lang="cs-CZ" dirty="0"/>
              <a:t>Zachovat proporcionalitu mezi logy (Loga EU, Programu a Správců nesmí být menší jak logo KU),</a:t>
            </a:r>
          </a:p>
          <a:p>
            <a:r>
              <a:rPr lang="cs-CZ" dirty="0"/>
              <a:t>Znak EU, odkaz na EU a další související náležitosti musí být vždy v takové velikosti, aby byly dostatečně výrazné, viditelné, čitelné a srozumitelné.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5705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26E0AC-5438-4ACB-869F-23CD348B0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Povinné informace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7B3875B-C999-4E33-B3AB-67CA9DCF0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Odkaz na Evropskou unii a znak Evropské unie v souladu s požadovanými grafickými standardy, </a:t>
            </a:r>
          </a:p>
          <a:p>
            <a:pPr lvl="0"/>
            <a:r>
              <a:rPr lang="cs-CZ" dirty="0"/>
              <a:t>Odkaz na Evropský fond pro regionální rozvoj,</a:t>
            </a:r>
          </a:p>
          <a:p>
            <a:pPr lvl="0"/>
            <a:r>
              <a:rPr lang="cs-CZ" dirty="0"/>
              <a:t>Prohlášení „</a:t>
            </a:r>
            <a:r>
              <a:rPr lang="cs-CZ" dirty="0" err="1"/>
              <a:t>Spoločne</a:t>
            </a:r>
            <a:r>
              <a:rPr lang="cs-CZ" dirty="0"/>
              <a:t> bez hraníc“/ „Společně bez hranic,“</a:t>
            </a:r>
          </a:p>
          <a:p>
            <a:pPr lvl="0"/>
            <a:r>
              <a:rPr lang="cs-CZ" dirty="0"/>
              <a:t>Logo Programu (je k dispozici na webové stránce programu </a:t>
            </a:r>
            <a:r>
              <a:rPr lang="cs-CZ" u="sng" dirty="0">
                <a:hlinkClick r:id="rId2"/>
              </a:rPr>
              <a:t>www.sk-cz.eu</a:t>
            </a:r>
            <a:r>
              <a:rPr lang="cs-CZ" dirty="0"/>
              <a:t>)</a:t>
            </a:r>
          </a:p>
          <a:p>
            <a:pPr lvl="0"/>
            <a:r>
              <a:rPr lang="cs-CZ" dirty="0"/>
              <a:t>Logo územně příslušného Správce FMP</a:t>
            </a:r>
          </a:p>
          <a:p>
            <a:pPr lvl="0"/>
            <a:r>
              <a:rPr lang="cs-CZ" dirty="0"/>
              <a:t>Slogan ve znění „FOND MALÝCH PROJEKTŮ“</a:t>
            </a:r>
          </a:p>
        </p:txBody>
      </p:sp>
    </p:spTree>
    <p:extLst>
      <p:ext uri="{BB962C8B-B14F-4D97-AF65-F5344CB8AC3E}">
        <p14:creationId xmlns:p14="http://schemas.microsoft.com/office/powerpoint/2010/main" val="3349089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741356-C222-47D9-8258-57B60B7BA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Kde musí být publicita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F5C2BBA-0ACA-42E7-9FC9-0269E09F9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/>
              <a:t>U všech investičních akcích stavebního charakteru (naučné stezky, cyklostezky, apod.),</a:t>
            </a:r>
          </a:p>
          <a:p>
            <a:pPr lvl="0"/>
            <a:r>
              <a:rPr lang="cs-CZ" dirty="0"/>
              <a:t>U všech propagačních akcích souvisejících s malým projektem,</a:t>
            </a:r>
          </a:p>
          <a:p>
            <a:pPr lvl="0"/>
            <a:r>
              <a:rPr lang="cs-CZ" dirty="0"/>
              <a:t>Při mediální prezentaci malého projektu,</a:t>
            </a:r>
          </a:p>
          <a:p>
            <a:pPr lvl="0"/>
            <a:r>
              <a:rPr lang="cs-CZ" dirty="0"/>
              <a:t>Kdekoliv, kde jsou uvedeny loga ostatních regionálních subjektů,</a:t>
            </a:r>
          </a:p>
          <a:p>
            <a:pPr lvl="0"/>
            <a:r>
              <a:rPr lang="cs-CZ" dirty="0"/>
              <a:t>Na všech tištěných materiálech vydávaných v souvislosti s malým projektem (brožury, pozvánky, plakáty, inzeráty v tisku, apod.),</a:t>
            </a:r>
          </a:p>
          <a:p>
            <a:pPr lvl="0"/>
            <a:r>
              <a:rPr lang="cs-CZ" dirty="0"/>
              <a:t>U všech materiálů předávaných elektronickou cestou a u všech audiovizuálních materiálů (např. webových stránek, na kterých je propagován malý projekt)</a:t>
            </a:r>
          </a:p>
          <a:p>
            <a:pPr lvl="0"/>
            <a:r>
              <a:rPr lang="cs-CZ" dirty="0"/>
              <a:t>Na všech předmětech dlouhodobějšího charakteru a pořízených majetcích po dobu udržitelnosti trvalým označením povinnou publicitou,</a:t>
            </a:r>
          </a:p>
          <a:p>
            <a:pPr lvl="0"/>
            <a:r>
              <a:rPr lang="cs-CZ" dirty="0"/>
              <a:t>Na všech předmětech vydávaných v souvislosti s realizací malého projektu (ceny, apod.).</a:t>
            </a:r>
          </a:p>
        </p:txBody>
      </p:sp>
    </p:spTree>
    <p:extLst>
      <p:ext uri="{BB962C8B-B14F-4D97-AF65-F5344CB8AC3E}">
        <p14:creationId xmlns:p14="http://schemas.microsoft.com/office/powerpoint/2010/main" val="3964173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DD9A1D-CDB4-4D7E-B687-C4AF64827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Odkazy pro stažení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F07B7D5-E89D-4469-8B42-C39DFB563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cs-CZ" dirty="0"/>
              <a:t>Odkaz na platné specifikace grafického a barevného zpracování loga EU: </a:t>
            </a:r>
            <a:r>
              <a:rPr lang="cs-CZ" u="sng" dirty="0"/>
              <a:t>http://europa.eu/european-union/about-eu/symbols/flag_sk</a:t>
            </a:r>
            <a:endParaRPr lang="cs-CZ" sz="3200" dirty="0"/>
          </a:p>
          <a:p>
            <a:pPr lvl="0" fontAlgn="base"/>
            <a:r>
              <a:rPr lang="cs-CZ" dirty="0"/>
              <a:t>Odkaz na platné specifikace grafického a barevného zpracování loga programu: </a:t>
            </a:r>
            <a:r>
              <a:rPr lang="cs-CZ" u="sng" dirty="0"/>
              <a:t>http://www.sk-cz.eu/sk/uvodna-stranka/2014_2020/interreg-v-a-sk-cz/</a:t>
            </a:r>
            <a:r>
              <a:rPr lang="cs-CZ" dirty="0"/>
              <a:t> </a:t>
            </a:r>
            <a:endParaRPr lang="cs-CZ" sz="3200" dirty="0"/>
          </a:p>
          <a:p>
            <a:pPr lvl="0" fontAlgn="base"/>
            <a:r>
              <a:rPr lang="cs-CZ" dirty="0"/>
              <a:t>Loga Správců jsou uvedená na příslušných internetových stránkách:  </a:t>
            </a:r>
            <a:endParaRPr lang="cs-CZ" sz="3200" dirty="0"/>
          </a:p>
          <a:p>
            <a:pPr lvl="1" fontAlgn="base"/>
            <a:r>
              <a:rPr lang="cs-CZ" dirty="0"/>
              <a:t>pro české žadatele:  </a:t>
            </a:r>
            <a:r>
              <a:rPr lang="cs-CZ" u="sng" dirty="0">
                <a:hlinkClick r:id="rId2"/>
              </a:rPr>
              <a:t>www.regionbilekarpaty.cz</a:t>
            </a:r>
            <a:r>
              <a:rPr lang="cs-CZ" dirty="0"/>
              <a:t>,</a:t>
            </a:r>
            <a:r>
              <a:rPr lang="cs-CZ" u="sng" dirty="0"/>
              <a:t> </a:t>
            </a:r>
            <a:endParaRPr lang="cs-CZ" sz="2800" dirty="0"/>
          </a:p>
          <a:p>
            <a:pPr lvl="1" fontAlgn="base"/>
            <a:r>
              <a:rPr lang="cs-CZ" dirty="0"/>
              <a:t>pro slovenské žadatele:</a:t>
            </a:r>
            <a:r>
              <a:rPr lang="cs-CZ" u="sng" dirty="0"/>
              <a:t> www.zilinskazupa.sk.</a:t>
            </a:r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3519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A9C0E8-006B-4B49-95FD-B98DDD0CF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Publicita u investičních stavebních MP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5C73A97-8153-43B4-B4CC-F28EE7D11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Dočasná informační tabule: </a:t>
            </a:r>
          </a:p>
          <a:p>
            <a:r>
              <a:rPr lang="cs-CZ" dirty="0"/>
              <a:t>Informace musí zabírat nejméně 25 % plochy tabule</a:t>
            </a:r>
          </a:p>
          <a:p>
            <a:r>
              <a:rPr lang="cs-CZ" dirty="0"/>
              <a:t>Tabule musí být umístěná na příslušném místě po celou dobu realizace malého projektu</a:t>
            </a:r>
          </a:p>
          <a:p>
            <a:r>
              <a:rPr lang="cs-CZ" dirty="0"/>
              <a:t>Velikost informační tabule musí být minimálně 100x50 cm.</a:t>
            </a:r>
          </a:p>
        </p:txBody>
      </p:sp>
    </p:spTree>
    <p:extLst>
      <p:ext uri="{BB962C8B-B14F-4D97-AF65-F5344CB8AC3E}">
        <p14:creationId xmlns:p14="http://schemas.microsoft.com/office/powerpoint/2010/main" val="1952025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8ECCB9-1FB9-461E-91CC-BBE06F783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427"/>
            <a:ext cx="10515600" cy="1325563"/>
          </a:xfrm>
        </p:spPr>
        <p:txBody>
          <a:bodyPr/>
          <a:lstStyle/>
          <a:p>
            <a:r>
              <a:rPr lang="cs-CZ" dirty="0"/>
              <a:t>Tabule po dokončení investice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4B12497-6867-4E95-8474-A3F995730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990"/>
            <a:ext cx="10515600" cy="538700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/>
              <a:t>Nejpozději do 30 dní </a:t>
            </a:r>
            <a:r>
              <a:rPr lang="cs-CZ" dirty="0"/>
              <a:t>po fyzickém ukončení aktivit stavby či investice, nejpozději však do data ukončení realizace malého projektu se dočasná informační tabule nahradí stálou vysvětlující pamětní deskou s minimálními rozměry 20x30 cm. Ta musí obsahovat následující náležitosti, které pokrývají nejméně 25 % plochy tabule:</a:t>
            </a:r>
          </a:p>
          <a:p>
            <a:pPr lvl="0"/>
            <a:r>
              <a:rPr lang="cs-CZ" dirty="0"/>
              <a:t>Logo EU a odkazy na EU a EFRR,</a:t>
            </a:r>
          </a:p>
          <a:p>
            <a:pPr lvl="0"/>
            <a:r>
              <a:rPr lang="cs-CZ" dirty="0"/>
              <a:t>Slogan „</a:t>
            </a:r>
            <a:r>
              <a:rPr lang="cs-CZ" dirty="0" err="1"/>
              <a:t>Spoločne</a:t>
            </a:r>
            <a:r>
              <a:rPr lang="cs-CZ" dirty="0"/>
              <a:t> bez hraníc“/ „Společně bez hranic“,</a:t>
            </a:r>
          </a:p>
          <a:p>
            <a:pPr lvl="0"/>
            <a:r>
              <a:rPr lang="cs-CZ" dirty="0"/>
              <a:t>Logo programu spolupráce INTERREG V-A SK-CZ,</a:t>
            </a:r>
          </a:p>
          <a:p>
            <a:pPr lvl="0"/>
            <a:r>
              <a:rPr lang="cs-CZ" dirty="0"/>
              <a:t>Logo územně příslušného Správce FMP,</a:t>
            </a:r>
          </a:p>
          <a:p>
            <a:pPr lvl="0"/>
            <a:r>
              <a:rPr lang="cs-CZ" dirty="0"/>
              <a:t>Sousloví ve znění </a:t>
            </a:r>
            <a:r>
              <a:rPr lang="cs-CZ" b="1" dirty="0"/>
              <a:t>„FOND MALÝCH PROJEKTŮ“,</a:t>
            </a:r>
            <a:endParaRPr lang="cs-CZ" dirty="0"/>
          </a:p>
          <a:p>
            <a:pPr lvl="0"/>
            <a:r>
              <a:rPr lang="cs-CZ" dirty="0"/>
              <a:t>Název malého projektu,</a:t>
            </a:r>
          </a:p>
          <a:p>
            <a:pPr lvl="0"/>
            <a:r>
              <a:rPr lang="cs-CZ" dirty="0"/>
              <a:t>Celkové náklady,</a:t>
            </a:r>
          </a:p>
          <a:p>
            <a:pPr lvl="0"/>
            <a:r>
              <a:rPr lang="cs-CZ" dirty="0"/>
              <a:t>Výšku podpory z EFRR,</a:t>
            </a:r>
          </a:p>
          <a:p>
            <a:pPr lvl="0"/>
            <a:r>
              <a:rPr lang="cs-CZ" dirty="0"/>
              <a:t>Výšku podpory ze </a:t>
            </a:r>
            <a:r>
              <a:rPr lang="cs-CZ" dirty="0" err="1"/>
              <a:t>SRo</a:t>
            </a:r>
            <a:r>
              <a:rPr lang="cs-CZ" dirty="0"/>
              <a:t> SR (platí pro KU ze SR),</a:t>
            </a:r>
          </a:p>
          <a:p>
            <a:pPr lvl="0"/>
            <a:r>
              <a:rPr lang="cs-CZ" dirty="0"/>
              <a:t>Název konečného uživatele,</a:t>
            </a:r>
          </a:p>
          <a:p>
            <a:pPr lvl="0"/>
            <a:r>
              <a:rPr lang="cs-CZ" dirty="0"/>
              <a:t>Doba realizace malého projektu.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5216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29127C-7005-475B-8E2D-FF8EF89E2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Vzor trvalé pamětní tabule - ČR</a:t>
            </a:r>
          </a:p>
        </p:txBody>
      </p:sp>
      <p:grpSp>
        <p:nvGrpSpPr>
          <p:cNvPr id="4" name="Group 17882">
            <a:extLst>
              <a:ext uri="{FF2B5EF4-FFF2-40B4-BE49-F238E27FC236}">
                <a16:creationId xmlns:a16="http://schemas.microsoft.com/office/drawing/2014/main" id="{1F343CD0-9D5B-4EBB-B490-845EEE326269}"/>
              </a:ext>
            </a:extLst>
          </p:cNvPr>
          <p:cNvGrpSpPr>
            <a:grpSpLocks/>
          </p:cNvGrpSpPr>
          <p:nvPr/>
        </p:nvGrpSpPr>
        <p:grpSpPr bwMode="auto">
          <a:xfrm>
            <a:off x="715617" y="1960562"/>
            <a:ext cx="9040577" cy="4351338"/>
            <a:chOff x="0" y="0"/>
            <a:chExt cx="73199" cy="26502"/>
          </a:xfrm>
        </p:grpSpPr>
        <p:sp>
          <p:nvSpPr>
            <p:cNvPr id="5" name="Rectangle 410">
              <a:extLst>
                <a:ext uri="{FF2B5EF4-FFF2-40B4-BE49-F238E27FC236}">
                  <a16:creationId xmlns:a16="http://schemas.microsoft.com/office/drawing/2014/main" id="{62E6E8A8-3264-4F56-9EA2-EA4253EEA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4" y="422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" name="Rectangle 412">
              <a:extLst>
                <a:ext uri="{FF2B5EF4-FFF2-40B4-BE49-F238E27FC236}">
                  <a16:creationId xmlns:a16="http://schemas.microsoft.com/office/drawing/2014/main" id="{2622CC4A-45A4-4DD6-A0C4-2854F8A23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4" y="2121"/>
              <a:ext cx="54195" cy="1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k-SK" sz="20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NÁZEV</a:t>
              </a:r>
              <a:r>
                <a:rPr lang="sk-SK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sk-SK" sz="20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MALÉHO PROJEKTU                                </a:t>
              </a:r>
              <a:endParaRPr lang="cs-C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" name="Rectangle 5311">
              <a:extLst>
                <a:ext uri="{FF2B5EF4-FFF2-40B4-BE49-F238E27FC236}">
                  <a16:creationId xmlns:a16="http://schemas.microsoft.com/office/drawing/2014/main" id="{2B7103F2-B9DA-4FB2-A3B2-B87962D2D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0" y="3927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" name="Rectangle 5310">
              <a:extLst>
                <a:ext uri="{FF2B5EF4-FFF2-40B4-BE49-F238E27FC236}">
                  <a16:creationId xmlns:a16="http://schemas.microsoft.com/office/drawing/2014/main" id="{A92F3499-06C3-4E34-87E4-83A9C9C41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8" y="3927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Rectangle 5313">
              <a:extLst>
                <a:ext uri="{FF2B5EF4-FFF2-40B4-BE49-F238E27FC236}">
                  <a16:creationId xmlns:a16="http://schemas.microsoft.com/office/drawing/2014/main" id="{C06D3636-A029-42B8-9513-31729BBB2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4" y="3927"/>
              <a:ext cx="48463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k-SK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Celkové náklady: xxx                                     </a:t>
              </a:r>
              <a:endParaRPr lang="cs-C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Rectangle 5309">
              <a:extLst>
                <a:ext uri="{FF2B5EF4-FFF2-40B4-BE49-F238E27FC236}">
                  <a16:creationId xmlns:a16="http://schemas.microsoft.com/office/drawing/2014/main" id="{A8F8C8A8-3C9A-4E1D-AD98-4F2055032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" y="3927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Rectangle 5312">
              <a:extLst>
                <a:ext uri="{FF2B5EF4-FFF2-40B4-BE49-F238E27FC236}">
                  <a16:creationId xmlns:a16="http://schemas.microsoft.com/office/drawing/2014/main" id="{AF3AA60A-E05E-4C42-8296-E3C5E5006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32" y="3927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Rectangle 5316">
              <a:extLst>
                <a:ext uri="{FF2B5EF4-FFF2-40B4-BE49-F238E27FC236}">
                  <a16:creationId xmlns:a16="http://schemas.microsoft.com/office/drawing/2014/main" id="{B37D9258-ACCD-4C4E-818E-794A69F8D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0" y="5680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3" name="Rectangle 5315">
              <a:extLst>
                <a:ext uri="{FF2B5EF4-FFF2-40B4-BE49-F238E27FC236}">
                  <a16:creationId xmlns:a16="http://schemas.microsoft.com/office/drawing/2014/main" id="{B6970235-7D1D-4D8F-944F-6517BE103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8" y="5680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Rectangle 5318">
              <a:extLst>
                <a:ext uri="{FF2B5EF4-FFF2-40B4-BE49-F238E27FC236}">
                  <a16:creationId xmlns:a16="http://schemas.microsoft.com/office/drawing/2014/main" id="{D3A7C029-F770-4369-AAE4-2C6C1D512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4" y="5680"/>
              <a:ext cx="48544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k-SK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Výška </a:t>
              </a:r>
              <a:r>
                <a:rPr lang="sk-SK" sz="2000" b="1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příspěvku</a:t>
              </a:r>
              <a:r>
                <a:rPr lang="sk-SK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EFRR:                                  </a:t>
              </a:r>
              <a:endParaRPr lang="cs-C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Rectangle 5314">
              <a:extLst>
                <a:ext uri="{FF2B5EF4-FFF2-40B4-BE49-F238E27FC236}">
                  <a16:creationId xmlns:a16="http://schemas.microsoft.com/office/drawing/2014/main" id="{12B24A2E-D930-420C-9FE4-EAE1AAE53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" y="5680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Rectangle 5317">
              <a:extLst>
                <a:ext uri="{FF2B5EF4-FFF2-40B4-BE49-F238E27FC236}">
                  <a16:creationId xmlns:a16="http://schemas.microsoft.com/office/drawing/2014/main" id="{4E2AB246-806A-4245-B192-1631491F5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32" y="5680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7" name="Rectangle 5320">
              <a:extLst>
                <a:ext uri="{FF2B5EF4-FFF2-40B4-BE49-F238E27FC236}">
                  <a16:creationId xmlns:a16="http://schemas.microsoft.com/office/drawing/2014/main" id="{469A02EC-6589-417B-924E-659681E2B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8" y="7432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8" name="Rectangle 5323">
              <a:extLst>
                <a:ext uri="{FF2B5EF4-FFF2-40B4-BE49-F238E27FC236}">
                  <a16:creationId xmlns:a16="http://schemas.microsoft.com/office/drawing/2014/main" id="{79CB5FA9-DBA1-483D-9D71-E6C74B4C2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4" y="7432"/>
              <a:ext cx="47044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k-SK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Konečný </a:t>
              </a:r>
              <a:r>
                <a:rPr lang="sk-SK" sz="2000" b="1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uživatel</a:t>
              </a:r>
              <a:r>
                <a:rPr lang="sk-SK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:                                                  </a:t>
              </a:r>
              <a:endParaRPr lang="cs-C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21590" indent="-6350" algn="just">
                <a:lnSpc>
                  <a:spcPct val="103000"/>
                </a:lnSpc>
                <a:spcAft>
                  <a:spcPts val="35"/>
                </a:spcAft>
              </a:pPr>
              <a:r>
                <a:rPr lang="sk-SK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cs-CZ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Rectangle 5319">
              <a:extLst>
                <a:ext uri="{FF2B5EF4-FFF2-40B4-BE49-F238E27FC236}">
                  <a16:creationId xmlns:a16="http://schemas.microsoft.com/office/drawing/2014/main" id="{43B28E03-BFC1-4D1D-92CC-25DDEE54C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" y="7432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Rectangle 5321">
              <a:extLst>
                <a:ext uri="{FF2B5EF4-FFF2-40B4-BE49-F238E27FC236}">
                  <a16:creationId xmlns:a16="http://schemas.microsoft.com/office/drawing/2014/main" id="{2D40AF2E-67B1-4458-A88D-24F65806F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0" y="7432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1" name="Rectangle 5322">
              <a:extLst>
                <a:ext uri="{FF2B5EF4-FFF2-40B4-BE49-F238E27FC236}">
                  <a16:creationId xmlns:a16="http://schemas.microsoft.com/office/drawing/2014/main" id="{56952ED0-3375-48A0-8CF8-3A26FE6CD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32" y="7432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ectangle 5324">
              <a:extLst>
                <a:ext uri="{FF2B5EF4-FFF2-40B4-BE49-F238E27FC236}">
                  <a16:creationId xmlns:a16="http://schemas.microsoft.com/office/drawing/2014/main" id="{54C0DD77-9D75-464B-B418-342A2AADE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" y="9185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Rectangle 5325">
              <a:extLst>
                <a:ext uri="{FF2B5EF4-FFF2-40B4-BE49-F238E27FC236}">
                  <a16:creationId xmlns:a16="http://schemas.microsoft.com/office/drawing/2014/main" id="{B9583798-18D9-4D0E-BE12-2739127C3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8" y="9185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" name="Rectangle 5328">
              <a:extLst>
                <a:ext uri="{FF2B5EF4-FFF2-40B4-BE49-F238E27FC236}">
                  <a16:creationId xmlns:a16="http://schemas.microsoft.com/office/drawing/2014/main" id="{BDB0241E-4482-4F08-8FD2-9B95238AE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6" y="9184"/>
              <a:ext cx="49355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k-SK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Doba </a:t>
              </a:r>
              <a:r>
                <a:rPr lang="sk-SK" sz="2000" b="1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realizace</a:t>
              </a:r>
              <a:r>
                <a:rPr lang="sk-SK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:</a:t>
              </a:r>
              <a:endParaRPr lang="cs-C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21590" indent="-6350" algn="just">
                <a:lnSpc>
                  <a:spcPct val="103000"/>
                </a:lnSpc>
                <a:spcAft>
                  <a:spcPts val="35"/>
                </a:spcAft>
              </a:pPr>
              <a:r>
                <a:rPr lang="sk-SK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cs-CZ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5" name="Rectangle 5326">
              <a:extLst>
                <a:ext uri="{FF2B5EF4-FFF2-40B4-BE49-F238E27FC236}">
                  <a16:creationId xmlns:a16="http://schemas.microsoft.com/office/drawing/2014/main" id="{66557B86-EB9D-4E13-9F7B-23F2AD3D1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0" y="9185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Rectangle 5327">
              <a:extLst>
                <a:ext uri="{FF2B5EF4-FFF2-40B4-BE49-F238E27FC236}">
                  <a16:creationId xmlns:a16="http://schemas.microsoft.com/office/drawing/2014/main" id="{CE631676-BDF0-4DE8-B66A-0206FFFBD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32" y="9185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7" name="Rectangle 5330">
              <a:extLst>
                <a:ext uri="{FF2B5EF4-FFF2-40B4-BE49-F238E27FC236}">
                  <a16:creationId xmlns:a16="http://schemas.microsoft.com/office/drawing/2014/main" id="{5E12259D-3C67-47AA-BCE8-0CA09B276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8" y="10937"/>
              <a:ext cx="506" cy="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8" name="Rectangle 5329">
              <a:extLst>
                <a:ext uri="{FF2B5EF4-FFF2-40B4-BE49-F238E27FC236}">
                  <a16:creationId xmlns:a16="http://schemas.microsoft.com/office/drawing/2014/main" id="{A6915257-A275-4DC1-961A-193486179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" y="10937"/>
              <a:ext cx="506" cy="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9" name="Rectangle 5333">
              <a:extLst>
                <a:ext uri="{FF2B5EF4-FFF2-40B4-BE49-F238E27FC236}">
                  <a16:creationId xmlns:a16="http://schemas.microsoft.com/office/drawing/2014/main" id="{45C76AE7-DB4B-4950-84B4-5A17184ED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4" y="10937"/>
              <a:ext cx="52152" cy="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just">
                <a:lnSpc>
                  <a:spcPct val="103000"/>
                </a:lnSpc>
                <a:spcAft>
                  <a:spcPts val="35"/>
                </a:spcAft>
              </a:pPr>
              <a:r>
                <a:rPr lang="sk-SK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0" name="Rectangle 5331">
              <a:extLst>
                <a:ext uri="{FF2B5EF4-FFF2-40B4-BE49-F238E27FC236}">
                  <a16:creationId xmlns:a16="http://schemas.microsoft.com/office/drawing/2014/main" id="{5BD96D90-90FD-4873-82A0-91B42B5E4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0" y="10937"/>
              <a:ext cx="506" cy="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1" name="Rectangle 5332">
              <a:extLst>
                <a:ext uri="{FF2B5EF4-FFF2-40B4-BE49-F238E27FC236}">
                  <a16:creationId xmlns:a16="http://schemas.microsoft.com/office/drawing/2014/main" id="{AD546652-678E-41A5-A17E-47EFCCE94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32" y="10937"/>
              <a:ext cx="506" cy="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2" name="Rectangle 424">
              <a:extLst>
                <a:ext uri="{FF2B5EF4-FFF2-40B4-BE49-F238E27FC236}">
                  <a16:creationId xmlns:a16="http://schemas.microsoft.com/office/drawing/2014/main" id="{317EBE5E-616B-4004-BF0A-EFD27F008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" y="12690"/>
              <a:ext cx="506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3" name="Rectangle 429">
              <a:extLst>
                <a:ext uri="{FF2B5EF4-FFF2-40B4-BE49-F238E27FC236}">
                  <a16:creationId xmlns:a16="http://schemas.microsoft.com/office/drawing/2014/main" id="{4CEB9FF7-D505-4E09-A94A-BF9125C2B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2" y="21582"/>
              <a:ext cx="564" cy="1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4" name="Rectangle 430">
              <a:extLst>
                <a:ext uri="{FF2B5EF4-FFF2-40B4-BE49-F238E27FC236}">
                  <a16:creationId xmlns:a16="http://schemas.microsoft.com/office/drawing/2014/main" id="{5317034B-BA03-4260-9A24-7B202AE5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20695"/>
              <a:ext cx="49723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899160" indent="449580"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FOND MALÝCH PROJEKTŮ</a:t>
              </a:r>
              <a:endParaRPr lang="cs-C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21590" indent="-6350" algn="just">
                <a:lnSpc>
                  <a:spcPct val="103000"/>
                </a:lnSpc>
                <a:spcAft>
                  <a:spcPts val="35"/>
                </a:spcAft>
              </a:pPr>
              <a:r>
                <a:rPr lang="sk-SK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cs-CZ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" name="Rectangle 431">
              <a:extLst>
                <a:ext uri="{FF2B5EF4-FFF2-40B4-BE49-F238E27FC236}">
                  <a16:creationId xmlns:a16="http://schemas.microsoft.com/office/drawing/2014/main" id="{3D42F2D9-61A4-4FE9-B7AE-FA87D2FB9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9" y="22985"/>
              <a:ext cx="563" cy="1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59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cs-CZ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endParaRPr lang="cs-CZ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6" name="Shape 20716">
              <a:extLst>
                <a:ext uri="{FF2B5EF4-FFF2-40B4-BE49-F238E27FC236}">
                  <a16:creationId xmlns:a16="http://schemas.microsoft.com/office/drawing/2014/main" id="{91AAF49E-F8BE-47C8-997A-D0E0E5AB5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1" cy="91"/>
            </a:xfrm>
            <a:custGeom>
              <a:avLst/>
              <a:gdLst>
                <a:gd name="T0" fmla="*/ 0 w 9144"/>
                <a:gd name="T1" fmla="*/ 0 h 9144"/>
                <a:gd name="T2" fmla="*/ 9144 w 9144"/>
                <a:gd name="T3" fmla="*/ 0 h 9144"/>
                <a:gd name="T4" fmla="*/ 9144 w 9144"/>
                <a:gd name="T5" fmla="*/ 9144 h 9144"/>
                <a:gd name="T6" fmla="*/ 0 w 9144"/>
                <a:gd name="T7" fmla="*/ 9144 h 9144"/>
                <a:gd name="T8" fmla="*/ 0 w 9144"/>
                <a:gd name="T9" fmla="*/ 0 h 9144"/>
                <a:gd name="T10" fmla="*/ 0 w 9144"/>
                <a:gd name="T11" fmla="*/ 0 h 9144"/>
                <a:gd name="T12" fmla="*/ 9144 w 9144"/>
                <a:gd name="T13" fmla="*/ 9144 h 9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44" h="9144">
                  <a:moveTo>
                    <a:pt x="0" y="0"/>
                  </a:moveTo>
                  <a:lnTo>
                    <a:pt x="9144" y="0"/>
                  </a:lnTo>
                  <a:lnTo>
                    <a:pt x="9144" y="9144"/>
                  </a:lnTo>
                  <a:lnTo>
                    <a:pt x="0" y="914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127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cs-CZ"/>
            </a:p>
          </p:txBody>
        </p:sp>
        <p:sp>
          <p:nvSpPr>
            <p:cNvPr id="37" name="Shape 20717">
              <a:extLst>
                <a:ext uri="{FF2B5EF4-FFF2-40B4-BE49-F238E27FC236}">
                  <a16:creationId xmlns:a16="http://schemas.microsoft.com/office/drawing/2014/main" id="{8DD4FD8E-51BC-4BFF-B0A9-6B4102FB0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" y="0"/>
              <a:ext cx="60534" cy="91"/>
            </a:xfrm>
            <a:custGeom>
              <a:avLst/>
              <a:gdLst>
                <a:gd name="T0" fmla="*/ 0 w 6053328"/>
                <a:gd name="T1" fmla="*/ 0 h 9144"/>
                <a:gd name="T2" fmla="*/ 6053328 w 6053328"/>
                <a:gd name="T3" fmla="*/ 0 h 9144"/>
                <a:gd name="T4" fmla="*/ 6053328 w 6053328"/>
                <a:gd name="T5" fmla="*/ 9144 h 9144"/>
                <a:gd name="T6" fmla="*/ 0 w 6053328"/>
                <a:gd name="T7" fmla="*/ 9144 h 9144"/>
                <a:gd name="T8" fmla="*/ 0 w 6053328"/>
                <a:gd name="T9" fmla="*/ 0 h 9144"/>
                <a:gd name="T10" fmla="*/ 0 w 6053328"/>
                <a:gd name="T11" fmla="*/ 0 h 9144"/>
                <a:gd name="T12" fmla="*/ 6053328 w 6053328"/>
                <a:gd name="T13" fmla="*/ 9144 h 9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053328" h="9144">
                  <a:moveTo>
                    <a:pt x="0" y="0"/>
                  </a:moveTo>
                  <a:lnTo>
                    <a:pt x="6053328" y="0"/>
                  </a:lnTo>
                  <a:lnTo>
                    <a:pt x="6053328" y="9144"/>
                  </a:lnTo>
                  <a:lnTo>
                    <a:pt x="0" y="914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127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cs-CZ"/>
            </a:p>
          </p:txBody>
        </p:sp>
        <p:sp>
          <p:nvSpPr>
            <p:cNvPr id="38" name="Shape 20718">
              <a:extLst>
                <a:ext uri="{FF2B5EF4-FFF2-40B4-BE49-F238E27FC236}">
                  <a16:creationId xmlns:a16="http://schemas.microsoft.com/office/drawing/2014/main" id="{12517315-1077-411E-8F67-E5284A39A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4" y="0"/>
              <a:ext cx="91" cy="91"/>
            </a:xfrm>
            <a:custGeom>
              <a:avLst/>
              <a:gdLst>
                <a:gd name="T0" fmla="*/ 0 w 9144"/>
                <a:gd name="T1" fmla="*/ 0 h 9144"/>
                <a:gd name="T2" fmla="*/ 9144 w 9144"/>
                <a:gd name="T3" fmla="*/ 0 h 9144"/>
                <a:gd name="T4" fmla="*/ 9144 w 9144"/>
                <a:gd name="T5" fmla="*/ 9144 h 9144"/>
                <a:gd name="T6" fmla="*/ 0 w 9144"/>
                <a:gd name="T7" fmla="*/ 9144 h 9144"/>
                <a:gd name="T8" fmla="*/ 0 w 9144"/>
                <a:gd name="T9" fmla="*/ 0 h 9144"/>
                <a:gd name="T10" fmla="*/ 0 w 9144"/>
                <a:gd name="T11" fmla="*/ 0 h 9144"/>
                <a:gd name="T12" fmla="*/ 9144 w 9144"/>
                <a:gd name="T13" fmla="*/ 9144 h 9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44" h="9144">
                  <a:moveTo>
                    <a:pt x="0" y="0"/>
                  </a:moveTo>
                  <a:lnTo>
                    <a:pt x="9144" y="0"/>
                  </a:lnTo>
                  <a:lnTo>
                    <a:pt x="9144" y="9144"/>
                  </a:lnTo>
                  <a:lnTo>
                    <a:pt x="0" y="914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127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cs-CZ"/>
            </a:p>
          </p:txBody>
        </p:sp>
        <p:sp>
          <p:nvSpPr>
            <p:cNvPr id="39" name="Shape 20719">
              <a:extLst>
                <a:ext uri="{FF2B5EF4-FFF2-40B4-BE49-F238E27FC236}">
                  <a16:creationId xmlns:a16="http://schemas.microsoft.com/office/drawing/2014/main" id="{307570AE-3712-497D-B9A3-D4F675F7E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60"/>
              <a:ext cx="91" cy="26350"/>
            </a:xfrm>
            <a:custGeom>
              <a:avLst/>
              <a:gdLst>
                <a:gd name="T0" fmla="*/ 0 w 9144"/>
                <a:gd name="T1" fmla="*/ 0 h 2634996"/>
                <a:gd name="T2" fmla="*/ 9144 w 9144"/>
                <a:gd name="T3" fmla="*/ 0 h 2634996"/>
                <a:gd name="T4" fmla="*/ 9144 w 9144"/>
                <a:gd name="T5" fmla="*/ 2634996 h 2634996"/>
                <a:gd name="T6" fmla="*/ 0 w 9144"/>
                <a:gd name="T7" fmla="*/ 2634996 h 2634996"/>
                <a:gd name="T8" fmla="*/ 0 w 9144"/>
                <a:gd name="T9" fmla="*/ 0 h 2634996"/>
                <a:gd name="T10" fmla="*/ 0 w 9144"/>
                <a:gd name="T11" fmla="*/ 0 h 2634996"/>
                <a:gd name="T12" fmla="*/ 9144 w 9144"/>
                <a:gd name="T13" fmla="*/ 2634996 h 2634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44" h="2634996">
                  <a:moveTo>
                    <a:pt x="0" y="0"/>
                  </a:moveTo>
                  <a:lnTo>
                    <a:pt x="9144" y="0"/>
                  </a:lnTo>
                  <a:lnTo>
                    <a:pt x="9144" y="2634996"/>
                  </a:lnTo>
                  <a:lnTo>
                    <a:pt x="0" y="263499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127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cs-CZ"/>
            </a:p>
          </p:txBody>
        </p:sp>
        <p:sp>
          <p:nvSpPr>
            <p:cNvPr id="40" name="Shape 20720">
              <a:extLst>
                <a:ext uri="{FF2B5EF4-FFF2-40B4-BE49-F238E27FC236}">
                  <a16:creationId xmlns:a16="http://schemas.microsoft.com/office/drawing/2014/main" id="{AD0938CF-F223-4B84-B0EE-33D25E9E2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6410"/>
              <a:ext cx="91" cy="92"/>
            </a:xfrm>
            <a:custGeom>
              <a:avLst/>
              <a:gdLst>
                <a:gd name="T0" fmla="*/ 0 w 9144"/>
                <a:gd name="T1" fmla="*/ 0 h 9144"/>
                <a:gd name="T2" fmla="*/ 9144 w 9144"/>
                <a:gd name="T3" fmla="*/ 0 h 9144"/>
                <a:gd name="T4" fmla="*/ 9144 w 9144"/>
                <a:gd name="T5" fmla="*/ 9144 h 9144"/>
                <a:gd name="T6" fmla="*/ 0 w 9144"/>
                <a:gd name="T7" fmla="*/ 9144 h 9144"/>
                <a:gd name="T8" fmla="*/ 0 w 9144"/>
                <a:gd name="T9" fmla="*/ 0 h 9144"/>
                <a:gd name="T10" fmla="*/ 0 w 9144"/>
                <a:gd name="T11" fmla="*/ 0 h 9144"/>
                <a:gd name="T12" fmla="*/ 9144 w 9144"/>
                <a:gd name="T13" fmla="*/ 9144 h 9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44" h="9144">
                  <a:moveTo>
                    <a:pt x="0" y="0"/>
                  </a:moveTo>
                  <a:lnTo>
                    <a:pt x="9144" y="0"/>
                  </a:lnTo>
                  <a:lnTo>
                    <a:pt x="9144" y="9144"/>
                  </a:lnTo>
                  <a:lnTo>
                    <a:pt x="0" y="914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127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cs-CZ"/>
            </a:p>
          </p:txBody>
        </p:sp>
        <p:sp>
          <p:nvSpPr>
            <p:cNvPr id="41" name="Shape 20721">
              <a:extLst>
                <a:ext uri="{FF2B5EF4-FFF2-40B4-BE49-F238E27FC236}">
                  <a16:creationId xmlns:a16="http://schemas.microsoft.com/office/drawing/2014/main" id="{AFAC2803-72F7-4C52-B806-9B1F4A3EB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" y="26410"/>
              <a:ext cx="60534" cy="92"/>
            </a:xfrm>
            <a:custGeom>
              <a:avLst/>
              <a:gdLst>
                <a:gd name="T0" fmla="*/ 0 w 6053328"/>
                <a:gd name="T1" fmla="*/ 0 h 9144"/>
                <a:gd name="T2" fmla="*/ 6053328 w 6053328"/>
                <a:gd name="T3" fmla="*/ 0 h 9144"/>
                <a:gd name="T4" fmla="*/ 6053328 w 6053328"/>
                <a:gd name="T5" fmla="*/ 9144 h 9144"/>
                <a:gd name="T6" fmla="*/ 0 w 6053328"/>
                <a:gd name="T7" fmla="*/ 9144 h 9144"/>
                <a:gd name="T8" fmla="*/ 0 w 6053328"/>
                <a:gd name="T9" fmla="*/ 0 h 9144"/>
                <a:gd name="T10" fmla="*/ 0 w 6053328"/>
                <a:gd name="T11" fmla="*/ 0 h 9144"/>
                <a:gd name="T12" fmla="*/ 6053328 w 6053328"/>
                <a:gd name="T13" fmla="*/ 9144 h 9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053328" h="9144">
                  <a:moveTo>
                    <a:pt x="0" y="0"/>
                  </a:moveTo>
                  <a:lnTo>
                    <a:pt x="6053328" y="0"/>
                  </a:lnTo>
                  <a:lnTo>
                    <a:pt x="6053328" y="9144"/>
                  </a:lnTo>
                  <a:lnTo>
                    <a:pt x="0" y="914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127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cs-CZ"/>
            </a:p>
          </p:txBody>
        </p:sp>
        <p:sp>
          <p:nvSpPr>
            <p:cNvPr id="42" name="Shape 20722">
              <a:extLst>
                <a:ext uri="{FF2B5EF4-FFF2-40B4-BE49-F238E27FC236}">
                  <a16:creationId xmlns:a16="http://schemas.microsoft.com/office/drawing/2014/main" id="{6A88E3D8-A1F2-4E04-B9F0-B96E6B7A7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4" y="60"/>
              <a:ext cx="91" cy="26350"/>
            </a:xfrm>
            <a:custGeom>
              <a:avLst/>
              <a:gdLst>
                <a:gd name="T0" fmla="*/ 0 w 9144"/>
                <a:gd name="T1" fmla="*/ 0 h 2634996"/>
                <a:gd name="T2" fmla="*/ 9144 w 9144"/>
                <a:gd name="T3" fmla="*/ 0 h 2634996"/>
                <a:gd name="T4" fmla="*/ 9144 w 9144"/>
                <a:gd name="T5" fmla="*/ 2634996 h 2634996"/>
                <a:gd name="T6" fmla="*/ 0 w 9144"/>
                <a:gd name="T7" fmla="*/ 2634996 h 2634996"/>
                <a:gd name="T8" fmla="*/ 0 w 9144"/>
                <a:gd name="T9" fmla="*/ 0 h 2634996"/>
                <a:gd name="T10" fmla="*/ 0 w 9144"/>
                <a:gd name="T11" fmla="*/ 0 h 2634996"/>
                <a:gd name="T12" fmla="*/ 9144 w 9144"/>
                <a:gd name="T13" fmla="*/ 2634996 h 2634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44" h="2634996">
                  <a:moveTo>
                    <a:pt x="0" y="0"/>
                  </a:moveTo>
                  <a:lnTo>
                    <a:pt x="9144" y="0"/>
                  </a:lnTo>
                  <a:lnTo>
                    <a:pt x="9144" y="2634996"/>
                  </a:lnTo>
                  <a:lnTo>
                    <a:pt x="0" y="263499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127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cs-CZ"/>
            </a:p>
          </p:txBody>
        </p:sp>
        <p:sp>
          <p:nvSpPr>
            <p:cNvPr id="43" name="Shape 20723">
              <a:extLst>
                <a:ext uri="{FF2B5EF4-FFF2-40B4-BE49-F238E27FC236}">
                  <a16:creationId xmlns:a16="http://schemas.microsoft.com/office/drawing/2014/main" id="{2E0CBBAF-15DD-4A2F-9108-E41775E96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4" y="26410"/>
              <a:ext cx="91" cy="92"/>
            </a:xfrm>
            <a:custGeom>
              <a:avLst/>
              <a:gdLst>
                <a:gd name="T0" fmla="*/ 0 w 9144"/>
                <a:gd name="T1" fmla="*/ 0 h 9144"/>
                <a:gd name="T2" fmla="*/ 9144 w 9144"/>
                <a:gd name="T3" fmla="*/ 0 h 9144"/>
                <a:gd name="T4" fmla="*/ 9144 w 9144"/>
                <a:gd name="T5" fmla="*/ 9144 h 9144"/>
                <a:gd name="T6" fmla="*/ 0 w 9144"/>
                <a:gd name="T7" fmla="*/ 9144 h 9144"/>
                <a:gd name="T8" fmla="*/ 0 w 9144"/>
                <a:gd name="T9" fmla="*/ 0 h 9144"/>
                <a:gd name="T10" fmla="*/ 0 w 9144"/>
                <a:gd name="T11" fmla="*/ 0 h 9144"/>
                <a:gd name="T12" fmla="*/ 9144 w 9144"/>
                <a:gd name="T13" fmla="*/ 9144 h 9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44" h="9144">
                  <a:moveTo>
                    <a:pt x="0" y="0"/>
                  </a:moveTo>
                  <a:lnTo>
                    <a:pt x="9144" y="0"/>
                  </a:lnTo>
                  <a:lnTo>
                    <a:pt x="9144" y="9144"/>
                  </a:lnTo>
                  <a:lnTo>
                    <a:pt x="0" y="914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127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cs-CZ"/>
            </a:p>
          </p:txBody>
        </p:sp>
      </p:grpSp>
      <p:pic>
        <p:nvPicPr>
          <p:cNvPr id="44" name="Zástupný symbol pro obsah 43" descr="C:\Users\Janikova\AppData\Local\Microsoft\Windows\INetCache\Content.Outlook\M4RJUQGY\logo cb.png">
            <a:extLst>
              <a:ext uri="{FF2B5EF4-FFF2-40B4-BE49-F238E27FC236}">
                <a16:creationId xmlns:a16="http://schemas.microsoft.com/office/drawing/2014/main" id="{06C8727F-EADA-4124-8A59-7E2358D88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1"/>
          <a:stretch>
            <a:fillRect/>
          </a:stretch>
        </p:blipFill>
        <p:spPr bwMode="auto">
          <a:xfrm>
            <a:off x="1093442" y="4236411"/>
            <a:ext cx="6735531" cy="6546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230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CAE5A8-C6D0-440D-BFB5-0B25AC6F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Publicita pro neinvestiční malé projekty – tištěné výstupy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574F65E-0D4F-407D-8141-115F0547E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Povinné náležitosti publicity se uvádí na přední straně obalu, obálky, ne uvnitř brožury nebo na poslední straně. </a:t>
            </a:r>
          </a:p>
          <a:p>
            <a:r>
              <a:rPr lang="cs-CZ" dirty="0"/>
              <a:t>Totéž platí i pro tištěné zprávy a inzeráty. </a:t>
            </a:r>
          </a:p>
          <a:p>
            <a:r>
              <a:rPr lang="cs-CZ" dirty="0"/>
              <a:t>Všechny povinné náležitosti musí být uvedené i na elektronických výstupech (na obalu CD/DVD, i na samotném CD/DVD).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8170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1DDC40-1D23-4654-9625-03869A5A2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Publicita pro neinvestiční malé projekty – akce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6D20D1A-83C2-4520-8869-7B852AB52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Platí pro kulturní a sportovní akce, výměnné pobyty, stáže, veletrhy, výstavy, soutěže, propagace regionu, public relations, akce zaměřené na vzdělávání – např. konference, semináře, školení</a:t>
            </a:r>
          </a:p>
          <a:p>
            <a:pPr marL="0" indent="0">
              <a:buNone/>
            </a:pPr>
            <a:r>
              <a:rPr lang="cs-CZ" dirty="0"/>
              <a:t>KU je povinný:</a:t>
            </a:r>
          </a:p>
          <a:p>
            <a:pPr lvl="0"/>
            <a:r>
              <a:rPr lang="cs-CZ" dirty="0"/>
              <a:t>Během akce informovat slovně účastníky o spolufinancování ze zdrojů EU - Fondu malých projektů,</a:t>
            </a:r>
          </a:p>
          <a:p>
            <a:pPr lvl="0"/>
            <a:r>
              <a:rPr lang="cs-CZ" dirty="0"/>
              <a:t>Umístit vlajku Evropské unie na místo akce nebo nainstalovat informační tabuli (minimálně 20 x 30 cm),</a:t>
            </a:r>
          </a:p>
          <a:p>
            <a:pPr lvl="0"/>
            <a:r>
              <a:rPr lang="cs-CZ" dirty="0"/>
              <a:t>Uvést publicitu na dokumentech vydaných v souvislosti s malým projektem a na doprovodných materiálech (např. na plakátech, pozvánkách, prezentacích, prezenčních listinách, inzerátech v tisku, materiálech pro účastníky akce a dalších dokumentech),</a:t>
            </a:r>
          </a:p>
          <a:p>
            <a:pPr lvl="0"/>
            <a:r>
              <a:rPr lang="cs-CZ" dirty="0"/>
              <a:t>Uvést publicitu na pořizovaných předmětech a majetcích.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1996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CB9CF1-C390-4534-AA4A-673438CF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Publicita pro neinvestiční malé projekty –propagační předměty, ceny v soutěžích, směrovky 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D802956-91BA-4569-A390-79EC663F2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Drobné propagační předměty (pera, tužky, apod.), na kterých není možno uvést publicitu v plném rozsahu, je možné použít zkrácenou verzi publicity, stačí uvést vlajku Evropské unie a text „Evropská unie/</a:t>
            </a:r>
            <a:r>
              <a:rPr lang="cs-CZ" dirty="0" err="1"/>
              <a:t>Európska</a:t>
            </a:r>
            <a:r>
              <a:rPr lang="cs-CZ" dirty="0"/>
              <a:t> </a:t>
            </a:r>
            <a:r>
              <a:rPr lang="cs-CZ" dirty="0" err="1"/>
              <a:t>únia</a:t>
            </a:r>
            <a:r>
              <a:rPr lang="cs-CZ" dirty="0"/>
              <a:t>“. </a:t>
            </a:r>
          </a:p>
          <a:p>
            <a:r>
              <a:rPr lang="cs-CZ" dirty="0"/>
              <a:t>Větší propagační předměty typu taška, kalendář, tričko musí být označeny plnou publicitou. V případě jednorázových předmětů stačí uvést náležitosti publicity na obale </a:t>
            </a:r>
          </a:p>
          <a:p>
            <a:r>
              <a:rPr lang="cs-CZ" dirty="0"/>
              <a:t>Na pohárech a medailích musí být pravidla povinné publicity trvalého charakteru (ne samolepky).</a:t>
            </a:r>
          </a:p>
          <a:p>
            <a:r>
              <a:rPr lang="cs-CZ" dirty="0"/>
              <a:t>U předmětů trvalejšího charakteru je nutné, aby vizuální značení bylo součástí předmětu a nebylo uvedeno pouze na obalech. </a:t>
            </a:r>
          </a:p>
          <a:p>
            <a:r>
              <a:rPr lang="cs-CZ" dirty="0"/>
              <a:t>U předmětů, kde je obal či krabička součástí daného předmětu, musí být pravidla vizuálního značení uvedeny minimálně na obalu.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040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1666FC-FF6A-4720-903F-DE435B3CA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365125"/>
            <a:ext cx="10774017" cy="1325563"/>
          </a:xfrm>
        </p:spPr>
        <p:txBody>
          <a:bodyPr/>
          <a:lstStyle/>
          <a:p>
            <a:r>
              <a:rPr lang="cs-CZ" dirty="0"/>
              <a:t>Publicita pro neinvestiční malé projekty – kroje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090222F-E2A7-48CF-9CC6-28221240B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Kroje nebo podobné druhy oděvů, by byly umístěním publicity na viditelném místě znehodnoceny, </a:t>
            </a:r>
          </a:p>
          <a:p>
            <a:r>
              <a:rPr lang="cs-CZ" dirty="0"/>
              <a:t>KU zabezpečí publicitu použitím banneru umístěného na všech akcích, kde budu tyto oděvy (kroje) použité. </a:t>
            </a:r>
          </a:p>
          <a:p>
            <a:r>
              <a:rPr lang="cs-CZ" dirty="0"/>
              <a:t>Oděv (kroj)  bude označený publicitou i formou cedulky všité do vnitřního stehu.</a:t>
            </a:r>
          </a:p>
        </p:txBody>
      </p:sp>
    </p:spTree>
    <p:extLst>
      <p:ext uri="{BB962C8B-B14F-4D97-AF65-F5344CB8AC3E}">
        <p14:creationId xmlns:p14="http://schemas.microsoft.com/office/powerpoint/2010/main" val="3295051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CB9C95-CCDF-4CD1-A126-9563BBF8F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Vzor publicity – černobílá verze pro české žadatele: 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3006CBA7-2590-438B-8918-9C8E876EF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022" y="3273288"/>
            <a:ext cx="11909955" cy="114706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4324D31-542F-420D-8D67-61BA0F68B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262" y="4522678"/>
            <a:ext cx="6145301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56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EED8A1-50D3-4B4D-A6B3-7B2E8AC07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Vzor publicity – barevná verze pro české žadatele: 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890206B0-907D-451E-B1A6-D72CD20E6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9766" y="4227444"/>
            <a:ext cx="6145301" cy="54259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AAFB0CF-A702-4452-B448-3BA5016CA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330" y="3179196"/>
            <a:ext cx="9417340" cy="104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53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E6CFB6-F978-4948-83D6-DDDACC0C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Vzor publicity – barevný podklad: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8765A0D9-A209-400B-A969-54DF554B4E3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14405" t="20858" r="13851" b="9092"/>
          <a:stretch/>
        </p:blipFill>
        <p:spPr bwMode="auto">
          <a:xfrm>
            <a:off x="1775791" y="1690688"/>
            <a:ext cx="8336542" cy="47457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6657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69C475-367E-43C0-9D7C-4EECF6A5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Vzor publicity - zkrácená verze 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96544AA3-9CF7-4022-A7B4-33D8FDEB9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248" y="2433421"/>
            <a:ext cx="3305697" cy="1951556"/>
          </a:xfrm>
          <a:prstGeom prst="rect">
            <a:avLst/>
          </a:prstGeom>
        </p:spPr>
      </p:pic>
      <p:pic>
        <p:nvPicPr>
          <p:cNvPr id="5" name="Obrázok 15">
            <a:extLst>
              <a:ext uri="{FF2B5EF4-FFF2-40B4-BE49-F238E27FC236}">
                <a16:creationId xmlns:a16="http://schemas.microsoft.com/office/drawing/2014/main" id="{81376AEA-7172-468F-935D-761CD3EB54D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0" r="46920"/>
          <a:stretch/>
        </p:blipFill>
        <p:spPr bwMode="auto">
          <a:xfrm>
            <a:off x="5292211" y="2125777"/>
            <a:ext cx="3573494" cy="26012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430">
            <a:extLst>
              <a:ext uri="{FF2B5EF4-FFF2-40B4-BE49-F238E27FC236}">
                <a16:creationId xmlns:a16="http://schemas.microsoft.com/office/drawing/2014/main" id="{15F79569-81BA-4DEC-9611-3110D3839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652" y="4501771"/>
            <a:ext cx="4825559" cy="33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899160" indent="449580">
              <a:lnSpc>
                <a:spcPct val="107000"/>
              </a:lnSpc>
              <a:spcAft>
                <a:spcPts val="800"/>
              </a:spcAft>
            </a:pPr>
            <a:r>
              <a:rPr lang="cs-C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EVROPSKÁ UNIE</a:t>
            </a:r>
            <a:endParaRPr lang="cs-CZ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1590" indent="-6350" algn="just">
              <a:lnSpc>
                <a:spcPct val="103000"/>
              </a:lnSpc>
              <a:spcAft>
                <a:spcPts val="35"/>
              </a:spcAft>
            </a:pPr>
            <a:r>
              <a:rPr lang="sk-SK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5AF9D3D-1A79-48DE-9C6A-52752BE4C473}"/>
              </a:ext>
            </a:extLst>
          </p:cNvPr>
          <p:cNvSpPr/>
          <p:nvPr/>
        </p:nvSpPr>
        <p:spPr>
          <a:xfrm>
            <a:off x="4936170" y="4501771"/>
            <a:ext cx="3038973" cy="3073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9160" lvl="0" indent="449580">
              <a:lnSpc>
                <a:spcPct val="107000"/>
              </a:lnSpc>
              <a:spcAft>
                <a:spcPts val="800"/>
              </a:spcAft>
            </a:pPr>
            <a:r>
              <a:rPr lang="cs-C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EVROPSKÁ UNIE</a:t>
            </a:r>
            <a:endParaRPr lang="cs-CZ" sz="1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574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04411F-3E69-48EE-ADDE-76F77796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Důležité upozornění !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0F35765-3AE3-4CE3-BC82-BC923A67B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Vlajka EU </a:t>
            </a:r>
            <a:r>
              <a:rPr lang="cs-CZ" sz="3600" b="1" dirty="0"/>
              <a:t>musí být vždy </a:t>
            </a:r>
            <a:r>
              <a:rPr lang="cs-CZ" sz="3600" dirty="0"/>
              <a:t>na bílém podkladu (bíle orámovaná)</a:t>
            </a:r>
          </a:p>
        </p:txBody>
      </p:sp>
    </p:spTree>
    <p:extLst>
      <p:ext uri="{BB962C8B-B14F-4D97-AF65-F5344CB8AC3E}">
        <p14:creationId xmlns:p14="http://schemas.microsoft.com/office/powerpoint/2010/main" val="690028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E29F62-3D40-45B1-BB25-68FDDE02F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Sankce za nedodržení pravidel publicity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1EA0D3-98A7-4EDE-92E3-191291D8A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6723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Publicita úplně chybí – tj. nejsou provedena žádná z výše uvedených opatření, která mají informovat o finanční podpoře z Programu,</a:t>
            </a:r>
          </a:p>
          <a:p>
            <a:r>
              <a:rPr lang="cs-CZ" dirty="0"/>
              <a:t>Publicita je nekompletní – opatření zajišťující informovanost o finanční podpoře z Programu jsou provedeny, avšak neobsahují všechny náležitosti uvedené v Nařízení (EU) č. 1303/2013 rozšířené o požadavky programu,</a:t>
            </a:r>
          </a:p>
          <a:p>
            <a:r>
              <a:rPr lang="cs-CZ" dirty="0"/>
              <a:t>Publicita je nesprávná – opatření zajišťující informovanost o finanční podpoře z Programu nesplňují náležitosti uvedené v čl. 4 Prováděcího nařízení Komise (EU) č. 821/2014  a Příloze II tohoto Prováděcího nařízení, tj.: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Nejsou dodrženy grafické normy a vymezení standardních barev pro vyhotovení loga, použití fontu písma,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Nejsou dodržena pravidla umístění loga,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Nejsou dodržena pravidla týkající se velikosti loga a v případě dočasných billboardů a trvalých pamětních tabulí podílu plochy, které mají zabírat informace o malém  projektu, včetně log.</a:t>
            </a:r>
          </a:p>
          <a:p>
            <a:r>
              <a:rPr lang="cs-CZ" dirty="0"/>
              <a:t>Výše sankcí za jednotlivé prohřešky je podrobně popsána v příloze </a:t>
            </a:r>
            <a:r>
              <a:rPr lang="cs-CZ" dirty="0" err="1"/>
              <a:t>PpŽaKU</a:t>
            </a:r>
            <a:r>
              <a:rPr lang="cs-CZ" dirty="0"/>
              <a:t> č. III.5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0939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Ing. Rostislav Trávníček</a:t>
            </a:r>
          </a:p>
          <a:p>
            <a:r>
              <a:rPr lang="cs-CZ" dirty="0"/>
              <a:t>projektový manažer</a:t>
            </a:r>
          </a:p>
          <a:p>
            <a:r>
              <a:rPr lang="cs-CZ" dirty="0"/>
              <a:t>Region Bílé Karpaty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</TotalTime>
  <Words>956</Words>
  <Application>Microsoft Office PowerPoint</Application>
  <PresentationFormat>Širokoúhlá obrazovka</PresentationFormat>
  <Paragraphs>131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Motiv Office</vt:lpstr>
      <vt:lpstr>Propagace a publicita  malého projektu</vt:lpstr>
      <vt:lpstr>Základní pravidla</vt:lpstr>
      <vt:lpstr>Obecné zásady</vt:lpstr>
      <vt:lpstr>Povinné informace</vt:lpstr>
      <vt:lpstr>Kde musí být publicita</vt:lpstr>
      <vt:lpstr>Odkazy pro stažení</vt:lpstr>
      <vt:lpstr>Publicita u investičních stavebních MP</vt:lpstr>
      <vt:lpstr>Tabule po dokončení investice</vt:lpstr>
      <vt:lpstr>Vzor trvalé pamětní tabule - ČR</vt:lpstr>
      <vt:lpstr>Publicita pro neinvestiční malé projekty – tištěné výstupy</vt:lpstr>
      <vt:lpstr>Publicita pro neinvestiční malé projekty – akce</vt:lpstr>
      <vt:lpstr>Publicita pro neinvestiční malé projekty –propagační předměty, ceny v soutěžích, směrovky  </vt:lpstr>
      <vt:lpstr>Publicita pro neinvestiční malé projekty – kroje</vt:lpstr>
      <vt:lpstr>Vzor publicity – černobílá verze pro české žadatele: </vt:lpstr>
      <vt:lpstr>Vzor publicity – barevná verze pro české žadatele: </vt:lpstr>
      <vt:lpstr>Vzor publicity – barevný podklad:</vt:lpstr>
      <vt:lpstr>Vzor publicity - zkrácená verze </vt:lpstr>
      <vt:lpstr>Důležité upozornění !</vt:lpstr>
      <vt:lpstr>Sankce za nedodržení pravidel publicity 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DELL-2</cp:lastModifiedBy>
  <cp:revision>99</cp:revision>
  <dcterms:created xsi:type="dcterms:W3CDTF">2018-08-14T04:53:05Z</dcterms:created>
  <dcterms:modified xsi:type="dcterms:W3CDTF">2018-10-08T08:51:21Z</dcterms:modified>
</cp:coreProperties>
</file>