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00" r:id="rId3"/>
    <p:sldId id="284" r:id="rId4"/>
    <p:sldId id="297" r:id="rId5"/>
    <p:sldId id="449" r:id="rId6"/>
    <p:sldId id="450" r:id="rId7"/>
    <p:sldId id="451" r:id="rId8"/>
    <p:sldId id="452" r:id="rId9"/>
    <p:sldId id="453" r:id="rId10"/>
    <p:sldId id="455" r:id="rId1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A22CE-497B-49C4-A23A-391DA3FFB63B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010D7-6A62-44C8-B0C2-CC5397A264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46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ionbilekarpaty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bilekarpaty.cz/" TargetMode="External"/><Relationship Id="rId2" Type="http://schemas.openxmlformats.org/officeDocument/2006/relationships/hyperlink" Target="mailto:fmp@regionbilekarpaty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103" y="1295401"/>
            <a:ext cx="9395791" cy="2133599"/>
          </a:xfrm>
        </p:spPr>
        <p:txBody>
          <a:bodyPr>
            <a:normAutofit/>
          </a:bodyPr>
          <a:lstStyle/>
          <a:p>
            <a:r>
              <a:rPr lang="cs-CZ" b="1" dirty="0"/>
              <a:t>Úvodní informace o Fondu malých projektů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395790" cy="2133598"/>
          </a:xfrm>
        </p:spPr>
        <p:txBody>
          <a:bodyPr>
            <a:normAutofit fontScale="92500" lnSpcReduction="10000"/>
          </a:bodyPr>
          <a:lstStyle/>
          <a:p>
            <a:endParaRPr lang="cs-CZ" dirty="0"/>
          </a:p>
          <a:p>
            <a:endParaRPr lang="cs-CZ" dirty="0"/>
          </a:p>
          <a:p>
            <a:r>
              <a:rPr lang="cs-CZ" sz="3000" b="1" dirty="0"/>
              <a:t>Seminář pro žadatele</a:t>
            </a:r>
          </a:p>
          <a:p>
            <a:endParaRPr lang="cs-CZ" dirty="0"/>
          </a:p>
          <a:p>
            <a:r>
              <a:rPr lang="cs-CZ" dirty="0"/>
              <a:t>18. 12. 2018</a:t>
            </a:r>
            <a:r>
              <a:rPr lang="cs-CZ"/>
              <a:t>, Ostrava</a:t>
            </a: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Osnova semináře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cs-CZ" dirty="0"/>
              <a:t>Úvodní informace o Fondu malých projektů.</a:t>
            </a:r>
          </a:p>
          <a:p>
            <a:pPr marL="514350" indent="-514350">
              <a:buAutoNum type="arabicParenR"/>
            </a:pPr>
            <a:r>
              <a:rPr lang="cs-CZ" dirty="0"/>
              <a:t>Představení 2. a 3. výzvy FMP.</a:t>
            </a:r>
          </a:p>
          <a:p>
            <a:pPr marL="514350" indent="-514350">
              <a:buAutoNum type="arabicParenR"/>
            </a:pPr>
            <a:r>
              <a:rPr lang="cs-CZ" dirty="0"/>
              <a:t>Příprava malých projektů, VŘ, Publicita.</a:t>
            </a:r>
          </a:p>
          <a:p>
            <a:pPr marL="514350" indent="-514350">
              <a:buAutoNum type="arabicParenR"/>
            </a:pPr>
            <a:r>
              <a:rPr lang="cs-CZ" dirty="0"/>
              <a:t>Kontrola a hodnocení předložených žádostí o NFP</a:t>
            </a:r>
          </a:p>
          <a:p>
            <a:pPr marL="514350" indent="-514350">
              <a:buAutoNum type="arabicParenR"/>
            </a:pPr>
            <a:r>
              <a:rPr lang="cs-CZ" dirty="0"/>
              <a:t>Realizace a vyúčtování malého projektu.</a:t>
            </a:r>
          </a:p>
          <a:p>
            <a:pPr marL="514350" indent="-514350">
              <a:buAutoNum type="arabicParenR"/>
            </a:pPr>
            <a:r>
              <a:rPr lang="cs-CZ" dirty="0"/>
              <a:t>Nejčastější chyby.</a:t>
            </a:r>
          </a:p>
          <a:p>
            <a:pPr marL="514350" indent="-514350">
              <a:buAutoNum type="arabicParenR"/>
            </a:pPr>
            <a:r>
              <a:rPr lang="cs-CZ" dirty="0"/>
              <a:t>Diskuze, dotazy.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6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54002" y="424743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Region Bílé Karpaty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838200" y="1703521"/>
            <a:ext cx="10515600" cy="4473442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Region Bílé Karpaty (RBK) je sdružením právnických osob podle Občanského zákoníku, založeným zakladatelskou smlouvou dne 10. 2. 2000.</a:t>
            </a:r>
          </a:p>
          <a:p>
            <a:pPr algn="just"/>
            <a:r>
              <a:rPr lang="cs-CZ" dirty="0"/>
              <a:t>Orgány sdružení jsou Valné shromáždění RBK a Správní rada RBK. S</a:t>
            </a:r>
            <a:r>
              <a:rPr lang="sk-SK" dirty="0"/>
              <a:t>tatutárním orgánem je </a:t>
            </a:r>
            <a:r>
              <a:rPr lang="sk-SK" b="1" dirty="0"/>
              <a:t>předseda sdružení</a:t>
            </a:r>
            <a:r>
              <a:rPr lang="sk-SK" dirty="0"/>
              <a:t>. Tuto funkci od 4. 5. 2015 vykonává </a:t>
            </a:r>
            <a:r>
              <a:rPr lang="sk-SK" b="1" dirty="0"/>
              <a:t>Ing. Jan Kučera, MSc., místostarosta Rožnova pod Radhoštěm, statutární zástupce Sdružení Mikroregion Rožnovsko. </a:t>
            </a:r>
          </a:p>
          <a:p>
            <a:pPr algn="just"/>
            <a:endParaRPr lang="cs-CZ" b="1" dirty="0"/>
          </a:p>
          <a:p>
            <a:r>
              <a:rPr lang="cs-CZ" dirty="0"/>
              <a:t>RBK je dlouholetý </a:t>
            </a:r>
            <a:r>
              <a:rPr lang="cs-CZ" b="1" dirty="0"/>
              <a:t>Správce fondu </a:t>
            </a:r>
            <a:r>
              <a:rPr lang="cs-CZ" b="1" dirty="0" err="1"/>
              <a:t>mikroprojektů</a:t>
            </a:r>
            <a:r>
              <a:rPr lang="cs-CZ" b="1" dirty="0"/>
              <a:t>/malých projektů </a:t>
            </a:r>
            <a:r>
              <a:rPr lang="cs-CZ" dirty="0"/>
              <a:t>(</a:t>
            </a:r>
            <a:r>
              <a:rPr lang="cs-CZ" dirty="0" err="1"/>
              <a:t>Phare</a:t>
            </a:r>
            <a:r>
              <a:rPr lang="cs-CZ" dirty="0"/>
              <a:t> CBC 2002-03, INTERREG III-A 2004-2006, OPPS SR-ČR 2007-2014, </a:t>
            </a:r>
            <a:r>
              <a:rPr lang="cs-CZ" b="1" dirty="0"/>
              <a:t>INTERREG V-A SR-ČR 2014-2020</a:t>
            </a:r>
            <a:r>
              <a:rPr lang="cs-CZ" dirty="0"/>
              <a:t>). </a:t>
            </a:r>
          </a:p>
          <a:p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4" name="záhlaví barva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3" r="13042"/>
          <a:stretch/>
        </p:blipFill>
        <p:spPr bwMode="auto">
          <a:xfrm>
            <a:off x="8762260" y="560521"/>
            <a:ext cx="1258174" cy="871443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2131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59343" y="0"/>
            <a:ext cx="7467600" cy="1143000"/>
          </a:xfrm>
        </p:spPr>
        <p:txBody>
          <a:bodyPr>
            <a:noAutofit/>
          </a:bodyPr>
          <a:lstStyle/>
          <a:p>
            <a:pPr algn="ctr"/>
            <a:br>
              <a:rPr lang="cs-CZ" b="1" dirty="0"/>
            </a:br>
            <a:r>
              <a:rPr lang="cs-CZ" b="1" dirty="0"/>
              <a:t>Region Bílé Karpaty 2014+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68626" y="1225118"/>
            <a:ext cx="10667999" cy="5421450"/>
          </a:xfrm>
        </p:spPr>
        <p:txBody>
          <a:bodyPr>
            <a:normAutofit/>
          </a:bodyPr>
          <a:lstStyle/>
          <a:p>
            <a:pPr algn="just"/>
            <a:r>
              <a:rPr lang="cs-CZ" sz="2600" b="1" dirty="0"/>
              <a:t>RBK</a:t>
            </a:r>
            <a:r>
              <a:rPr lang="cs-CZ" sz="2600" dirty="0"/>
              <a:t> - správce Fondu malých projektů z programu přeshraniční spolupráce INTERREG V-A 2014 – 2020 Slovenská republika – Česká republika.</a:t>
            </a:r>
          </a:p>
          <a:p>
            <a:pPr algn="just"/>
            <a:r>
              <a:rPr lang="sk-SK" sz="2600" b="1" dirty="0"/>
              <a:t>Všestranný rozvoj příhraničních regionů </a:t>
            </a:r>
            <a:r>
              <a:rPr lang="sk-SK" sz="2600" dirty="0"/>
              <a:t>se zaměřením na přeshraniční spolupráci (kraje Zlínský, Jihomoravský, Moravskoslezský) s partnerskými organizacemi ze Slovenské republiky působícími na vymezeném území (kraje Žilinský, Trenčínský a Trnavský). </a:t>
            </a:r>
          </a:p>
          <a:p>
            <a:pPr algn="just"/>
            <a:r>
              <a:rPr lang="sk-SK" sz="2600" dirty="0"/>
              <a:t>Mezi další činnosti RBK patří </a:t>
            </a:r>
            <a:r>
              <a:rPr lang="sk-SK" sz="2600" b="1" dirty="0"/>
              <a:t>kooperace a koordinace aktivit pro vytváření podmínek harmonického rozvoje příhraničních regionů </a:t>
            </a:r>
            <a:r>
              <a:rPr lang="sk-SK" sz="2600" dirty="0"/>
              <a:t>a oblastí v sociální, hospodářské, kulturní a společenské sféře.</a:t>
            </a:r>
            <a:endParaRPr lang="cs-CZ" sz="2600" dirty="0"/>
          </a:p>
          <a:p>
            <a:pPr algn="just"/>
            <a:r>
              <a:rPr lang="cs-CZ" sz="2600" dirty="0"/>
              <a:t>Cílem sdružení je podpora vzájemné spolupráce subjektů na obou stranách hranice, poskytování informací o dotačních možnostech starostům či představitelům dalších institucí a organizování společných projektů, jež budou přínosem pro celý region.</a:t>
            </a:r>
          </a:p>
          <a:p>
            <a:endParaRPr lang="cs-CZ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299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FB421A-0E82-472C-A2CB-76CD80C1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Fond malých projektů 2014 – 2020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CD9CA2C-2CA0-4732-9F9C-F4E1CD4E3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6290"/>
            <a:ext cx="11082251" cy="536170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cs-CZ" dirty="0"/>
              <a:t>Program přeshraniční spolupráce INTERREG V-A SR-ČR 2014 – 2020.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b="1" dirty="0"/>
              <a:t>Strategický záměr projektu Fond malých projektů (FMP): </a:t>
            </a:r>
          </a:p>
          <a:p>
            <a:pPr marL="0" indent="0" algn="just">
              <a:buNone/>
            </a:pPr>
            <a:r>
              <a:rPr lang="cs-CZ" dirty="0"/>
              <a:t>- přispět k zvýšení atraktivnosti přeshraničního regionu pro obyvatele a návštěvníky prostřednictvím inteligentního využívání vnitřního potenciálu území. </a:t>
            </a:r>
          </a:p>
          <a:p>
            <a:pPr algn="just"/>
            <a:r>
              <a:rPr lang="cs-CZ" dirty="0"/>
              <a:t>Podrobné informace k FMP: </a:t>
            </a:r>
            <a:r>
              <a:rPr lang="cs-CZ" dirty="0">
                <a:hlinkClick r:id="rId2"/>
              </a:rPr>
              <a:t>www.regionbilekarpaty.cz</a:t>
            </a:r>
            <a:r>
              <a:rPr lang="cs-CZ" dirty="0"/>
              <a:t>, </a:t>
            </a:r>
            <a:r>
              <a:rPr lang="cs-CZ" b="1" dirty="0"/>
              <a:t>Příručka pro žadatele a konečné uživatele</a:t>
            </a:r>
            <a:r>
              <a:rPr lang="cs-CZ" dirty="0"/>
              <a:t>, </a:t>
            </a:r>
            <a:r>
              <a:rPr lang="cs-CZ" dirty="0">
                <a:solidFill>
                  <a:srgbClr val="FF0000"/>
                </a:solidFill>
              </a:rPr>
              <a:t>verze 1.2 (platná od 21.11.2018), </a:t>
            </a:r>
            <a:r>
              <a:rPr lang="cs-CZ" dirty="0"/>
              <a:t>včetně příloh, dokumentace k aktuální výzvě, </a:t>
            </a:r>
            <a:r>
              <a:rPr lang="cs-CZ" dirty="0" err="1"/>
              <a:t>ŽoNFP</a:t>
            </a:r>
            <a:r>
              <a:rPr lang="cs-CZ" dirty="0"/>
              <a:t>, aj.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/>
              <a:t>Správce FMP na české straně - </a:t>
            </a:r>
            <a:r>
              <a:rPr lang="cs-CZ" b="1" dirty="0"/>
              <a:t>Region Bílé Karpaty </a:t>
            </a:r>
            <a:r>
              <a:rPr lang="cs-CZ" dirty="0"/>
              <a:t>- vedoucí partner.</a:t>
            </a:r>
          </a:p>
          <a:p>
            <a:pPr algn="just"/>
            <a:r>
              <a:rPr lang="cs-CZ" dirty="0"/>
              <a:t>Správce FMP na slovenské straně -</a:t>
            </a:r>
            <a:r>
              <a:rPr lang="cs-CZ" b="1" dirty="0"/>
              <a:t> Žilinský samosprávný kraj </a:t>
            </a:r>
            <a:r>
              <a:rPr lang="cs-CZ" dirty="0"/>
              <a:t>- hlavní přeshraniční partner. 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5507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FD0E4F-8616-423E-A234-B022A78FC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Základní informace FMP 2014 - 2020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3CAF413-EA0A-4804-A08B-7C3DC657A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Podpora malých projektů na </a:t>
            </a:r>
            <a:r>
              <a:rPr lang="cs-CZ" b="1" dirty="0"/>
              <a:t>regionální úrovni.</a:t>
            </a:r>
          </a:p>
          <a:p>
            <a:r>
              <a:rPr lang="cs-CZ" dirty="0"/>
              <a:t>Evidentní </a:t>
            </a:r>
            <a:r>
              <a:rPr lang="cs-CZ" b="1" dirty="0"/>
              <a:t>přeshraniční dopad.</a:t>
            </a:r>
          </a:p>
          <a:p>
            <a:r>
              <a:rPr lang="cs-CZ" dirty="0"/>
              <a:t>Zapojení </a:t>
            </a:r>
            <a:r>
              <a:rPr lang="cs-CZ" b="1" dirty="0"/>
              <a:t>přeshraničního partnera.</a:t>
            </a:r>
          </a:p>
          <a:p>
            <a:r>
              <a:rPr lang="cs-CZ" dirty="0"/>
              <a:t>Objem vyčleněných prostředků z ERDF 9 013 945 EUR (10% z celkové alokace programu).</a:t>
            </a:r>
          </a:p>
          <a:p>
            <a:r>
              <a:rPr lang="cs-CZ" dirty="0"/>
              <a:t>Objem prostředků v ČR i SR přibližně stejný (ČR 4 513 945 EUR, v SR 4 500 000 EUR). </a:t>
            </a:r>
          </a:p>
          <a:p>
            <a:r>
              <a:rPr lang="cs-CZ" b="1" dirty="0"/>
              <a:t>Celková vyčleněná částka podpory z ERDF pro malé projekty v ČR činí 3 791 713,66 EUR.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705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4CB0BE-30AE-405C-8448-1D505E90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36842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Fond malých projektů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1602AF-16F4-4E05-AFAD-6BC7D3AA9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5029835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Cílem podpory FMP je jednak vytváření přeshraniční integrace a posílení dlouhodobých forem spolupráce, stejně tak jako vytváření a posilování kontaktů, trvalá přeshraniční spolupráce obyvatel, regionů a regionálních struktur.</a:t>
            </a:r>
          </a:p>
          <a:p>
            <a:pPr algn="just"/>
            <a:r>
              <a:rPr lang="cs-CZ" dirty="0"/>
              <a:t>Naplnění těchto cílů umožňuje Fond svým přístupem k financování menších akcí, které jsou založeny na bázi </a:t>
            </a:r>
            <a:r>
              <a:rPr lang="cs-CZ" b="1" dirty="0"/>
              <a:t>regionálních potřeb a mají evidentní přeshraniční dopad</a:t>
            </a:r>
            <a:r>
              <a:rPr lang="cs-CZ" dirty="0"/>
              <a:t>. Fond bude tedy podporovat zejména neinvestiční projekty menšího rozsahu v oblasti přeshraničních aktivit.</a:t>
            </a:r>
          </a:p>
          <a:p>
            <a:pPr algn="just"/>
            <a:r>
              <a:rPr lang="cs-CZ" dirty="0"/>
              <a:t>Zkušenosti ukázaly, že Fond malých projektů je účinným mechanismem k </a:t>
            </a:r>
            <a:r>
              <a:rPr lang="cs-CZ" b="1" dirty="0"/>
              <a:t>podpoře akcí malého rozsahu </a:t>
            </a:r>
            <a:r>
              <a:rPr lang="cs-CZ" dirty="0"/>
              <a:t>a umožňuje využívání prostředků na podporu rozpočtově malých, ale z hlediska významu velmi přínosných projektů pro navazování a rozšiřování kontaktů mezi partnery z obou částí hranice.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9695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E8981D4-AE34-4741-A3A1-8B0F859EE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sk-SK" altLang="cs-CZ" b="1" dirty="0"/>
              <a:t>Fond malých projektů 2014 – 2020</a:t>
            </a:r>
            <a:br>
              <a:rPr lang="sk-SK" altLang="cs-CZ" sz="3200" b="1" dirty="0">
                <a:solidFill>
                  <a:srgbClr val="C00000"/>
                </a:solidFill>
                <a:latin typeface="Verdana" pitchFamily="34" charset="0"/>
              </a:rPr>
            </a:br>
            <a:r>
              <a:rPr lang="cs-CZ" altLang="cs-CZ" sz="4000" b="1" dirty="0"/>
              <a:t>územní vymezení</a:t>
            </a:r>
          </a:p>
        </p:txBody>
      </p:sp>
      <p:sp>
        <p:nvSpPr>
          <p:cNvPr id="10243" name="Rectangle 1030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64BE56D7-7935-42DC-B66E-021665961DE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446415" y="1690689"/>
            <a:ext cx="3928860" cy="3322637"/>
          </a:xfrm>
        </p:spPr>
        <p:txBody>
          <a:bodyPr>
            <a:noAutofit/>
          </a:bodyPr>
          <a:lstStyle/>
          <a:p>
            <a:pPr algn="just" eaLnBrk="1" hangingPunct="1">
              <a:buClr>
                <a:srgbClr val="000099"/>
              </a:buClr>
              <a:buFont typeface="Wingdings" panose="05000000000000000000" pitchFamily="2" charset="2"/>
              <a:buChar char="ü"/>
            </a:pPr>
            <a:r>
              <a:rPr lang="cs-CZ" altLang="cs-CZ" sz="2400" b="1" dirty="0">
                <a:solidFill>
                  <a:srgbClr val="000099"/>
                </a:solidFill>
              </a:rPr>
              <a:t>česká strana 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cs-CZ" altLang="cs-CZ" sz="2400" dirty="0">
                <a:solidFill>
                  <a:srgbClr val="000099"/>
                </a:solidFill>
                <a:cs typeface="Arial" panose="020B0604020202020204" pitchFamily="34" charset="0"/>
              </a:rPr>
              <a:t>Moravskoslezský, Zlínský a Jihomoravský kraj</a:t>
            </a:r>
          </a:p>
          <a:p>
            <a:pPr algn="just" eaLnBrk="1" hangingPunct="1">
              <a:buClr>
                <a:srgbClr val="000099"/>
              </a:buClr>
              <a:buFont typeface="Wingdings" panose="05000000000000000000" pitchFamily="2" charset="2"/>
              <a:buNone/>
            </a:pPr>
            <a:endParaRPr lang="cs-CZ" altLang="cs-CZ" sz="2400" dirty="0">
              <a:solidFill>
                <a:srgbClr val="000099"/>
              </a:solidFill>
            </a:endParaRPr>
          </a:p>
          <a:p>
            <a:pPr algn="just" eaLnBrk="1" hangingPunct="1">
              <a:buClr>
                <a:srgbClr val="000099"/>
              </a:buClr>
              <a:buFont typeface="Wingdings" panose="05000000000000000000" pitchFamily="2" charset="2"/>
              <a:buChar char="ü"/>
            </a:pPr>
            <a:r>
              <a:rPr lang="cs-CZ" altLang="cs-CZ" sz="2400" b="1" dirty="0">
                <a:solidFill>
                  <a:srgbClr val="000099"/>
                </a:solidFill>
              </a:rPr>
              <a:t>slovenská strana</a:t>
            </a:r>
          </a:p>
          <a:p>
            <a:pPr>
              <a:buNone/>
            </a:pPr>
            <a:r>
              <a:rPr lang="cs-CZ" altLang="cs-CZ" sz="2400" dirty="0">
                <a:solidFill>
                  <a:srgbClr val="000099"/>
                </a:solidFill>
              </a:rPr>
              <a:t>Ž</a:t>
            </a:r>
            <a:r>
              <a:rPr lang="cs-CZ" altLang="cs-CZ" sz="2400" dirty="0">
                <a:solidFill>
                  <a:srgbClr val="000099"/>
                </a:solidFill>
                <a:cs typeface="Arial" panose="020B0604020202020204" pitchFamily="34" charset="0"/>
              </a:rPr>
              <a:t>ilinský, Tren</a:t>
            </a:r>
            <a:r>
              <a:rPr lang="cs-CZ" altLang="cs-CZ" sz="2400" dirty="0">
                <a:solidFill>
                  <a:srgbClr val="000099"/>
                </a:solidFill>
              </a:rPr>
              <a:t>č</a:t>
            </a:r>
            <a:r>
              <a:rPr lang="cs-CZ" altLang="cs-CZ" sz="2400" dirty="0">
                <a:solidFill>
                  <a:srgbClr val="000099"/>
                </a:solidFill>
                <a:cs typeface="Arial" panose="020B0604020202020204" pitchFamily="34" charset="0"/>
              </a:rPr>
              <a:t>ínský a Trnavský samosprávný kraj</a:t>
            </a:r>
            <a:endParaRPr lang="cs-CZ" altLang="cs-CZ" sz="2400" dirty="0"/>
          </a:p>
        </p:txBody>
      </p:sp>
      <p:sp>
        <p:nvSpPr>
          <p:cNvPr id="10244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9240489E-28F3-492F-A208-AA5814FE8BB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351088" y="5013326"/>
            <a:ext cx="7772400" cy="7921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dirty="0">
                <a:cs typeface="Arial" panose="020B0604020202020204" pitchFamily="34" charset="0"/>
              </a:rPr>
              <a:t>Realizace MP musí mít dopad výhradně do těchto krajů, minimálně do jednoho</a:t>
            </a:r>
            <a:endParaRPr lang="cs-CZ" altLang="cs-CZ" dirty="0"/>
          </a:p>
        </p:txBody>
      </p:sp>
      <p:pic>
        <p:nvPicPr>
          <p:cNvPr id="10245" name="Picture 1029">
            <a:extLst>
              <a:ext uri="{FF2B5EF4-FFF2-40B4-BE49-F238E27FC236}">
                <a16:creationId xmlns:a16="http://schemas.microsoft.com/office/drawing/2014/main" id="{EC78AB90-4835-40BA-A294-C9ECF1E9E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4" y="1838943"/>
            <a:ext cx="5334415" cy="28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6FD6F1-73D9-4130-A9CB-F08EDEF5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615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Zaměření projektu FMP v rámci programu INTERREG V-A SK-CZ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94EC37CD-6C30-43FD-8B79-47000FB2096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55320" y="1655178"/>
          <a:ext cx="10982498" cy="51146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1249">
                  <a:extLst>
                    <a:ext uri="{9D8B030D-6E8A-4147-A177-3AD203B41FA5}">
                      <a16:colId xmlns:a16="http://schemas.microsoft.com/office/drawing/2014/main" val="3009449116"/>
                    </a:ext>
                  </a:extLst>
                </a:gridCol>
                <a:gridCol w="5491249">
                  <a:extLst>
                    <a:ext uri="{9D8B030D-6E8A-4147-A177-3AD203B41FA5}">
                      <a16:colId xmlns:a16="http://schemas.microsoft.com/office/drawing/2014/main" val="4123981684"/>
                    </a:ext>
                  </a:extLst>
                </a:gridCol>
              </a:tblGrid>
              <a:tr h="35314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Prioritní osa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Prioritní osa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511715"/>
                  </a:ext>
                </a:extLst>
              </a:tr>
              <a:tr h="353143">
                <a:tc>
                  <a:txBody>
                    <a:bodyPr/>
                    <a:lstStyle/>
                    <a:p>
                      <a:r>
                        <a:rPr lang="cs-CZ" b="1" dirty="0"/>
                        <a:t>Kvalitní životní prostředí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Rozvoj místních iniciativ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07563"/>
                  </a:ext>
                </a:extLst>
              </a:tr>
              <a:tr h="353143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Investiční priorita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Investiční priorita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79146"/>
                  </a:ext>
                </a:extLst>
              </a:tr>
              <a:tr h="6180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3. Zachování, ochrana, podpora a rozvoj přírodního a kulturního dědictví (6c)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5. Podpora právní a administrativní spolupráce a spolupráce mezi občany a institucemi (11b)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38595"/>
                  </a:ext>
                </a:extLst>
              </a:tr>
              <a:tr h="353143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Specifický cíl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Specifický cíl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26985"/>
                  </a:ext>
                </a:extLst>
              </a:tr>
              <a:tr h="906007">
                <a:tc>
                  <a:txBody>
                    <a:bodyPr/>
                    <a:lstStyle/>
                    <a:p>
                      <a:r>
                        <a:rPr lang="cs-CZ" dirty="0"/>
                        <a:t>2.1 </a:t>
                      </a:r>
                    </a:p>
                    <a:p>
                      <a:r>
                        <a:rPr lang="cs-CZ" dirty="0"/>
                        <a:t>Zvýšení atraktivnosti kulturního a přírodního dědictví pro obyvatele a návštěvníky příhraničního regionu.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3.1</a:t>
                      </a:r>
                    </a:p>
                    <a:p>
                      <a:r>
                        <a:rPr lang="cs-CZ" dirty="0"/>
                        <a:t>Zvýšení kvalitní úrovně přeshraniční spolupráce místních a regionálních subjektů.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84522"/>
                  </a:ext>
                </a:extLst>
              </a:tr>
              <a:tr h="4213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40 % finančních prostředků z FMP.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60 % z finančních prostředků z FMP.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07656"/>
                  </a:ext>
                </a:extLst>
              </a:tr>
              <a:tr h="6180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Ukazatel výsledků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Ukazatel výsledků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10511"/>
                  </a:ext>
                </a:extLst>
              </a:tr>
              <a:tr h="10356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Nárůst počtu návštěvníků v příhraničním regionu.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Investiční cíl.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Úroveň kvality přeshraniční spolupráce místních a regionálních hráčů.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Neinvestiční cíl.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59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051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6543"/>
            <a:ext cx="9144000" cy="1255035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89935"/>
            <a:ext cx="9144000" cy="3568822"/>
          </a:xfrm>
        </p:spPr>
        <p:txBody>
          <a:bodyPr>
            <a:normAutofit fontScale="92500" lnSpcReduction="10000"/>
          </a:bodyPr>
          <a:lstStyle/>
          <a:p>
            <a:r>
              <a:rPr lang="cs-CZ" sz="3000" b="1" dirty="0"/>
              <a:t>Ing. Jana Smutná</a:t>
            </a:r>
          </a:p>
          <a:p>
            <a:r>
              <a:rPr lang="cs-CZ" sz="3000" dirty="0"/>
              <a:t>ředitelka RBK</a:t>
            </a:r>
          </a:p>
          <a:p>
            <a:endParaRPr lang="cs-CZ" dirty="0"/>
          </a:p>
          <a:p>
            <a:r>
              <a:rPr lang="cs-CZ" b="1" dirty="0"/>
              <a:t>Region Bílé Karpaty</a:t>
            </a:r>
          </a:p>
          <a:p>
            <a:r>
              <a:rPr lang="cs-CZ" sz="1900" dirty="0"/>
              <a:t>nám. T. G. Masaryka 2433, 760 01 Zlín</a:t>
            </a:r>
          </a:p>
          <a:p>
            <a:r>
              <a:rPr lang="cs-CZ" sz="1900" dirty="0"/>
              <a:t>tel.: 573 776 058</a:t>
            </a:r>
          </a:p>
          <a:p>
            <a:r>
              <a:rPr lang="cs-CZ" sz="1900" dirty="0"/>
              <a:t>mob.: 739 612 340</a:t>
            </a:r>
          </a:p>
          <a:p>
            <a:r>
              <a:rPr lang="cs-CZ" sz="1900" dirty="0"/>
              <a:t>e-mail: </a:t>
            </a:r>
            <a:r>
              <a:rPr lang="cs-CZ" sz="1900" u="sng" dirty="0">
                <a:hlinkClick r:id="rId2"/>
              </a:rPr>
              <a:t>fmp@regionbilekarpaty.cz</a:t>
            </a:r>
            <a:endParaRPr lang="cs-CZ" sz="1900" u="sng" dirty="0"/>
          </a:p>
          <a:p>
            <a:r>
              <a:rPr lang="cs-CZ" sz="1900" u="sng" dirty="0">
                <a:hlinkClick r:id="rId3"/>
              </a:rPr>
              <a:t>www.regionbilekarpaty.cz</a:t>
            </a:r>
            <a:endParaRPr lang="cs-CZ" sz="19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27918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3519</TotalTime>
  <Words>661</Words>
  <Application>Microsoft Office PowerPoint</Application>
  <PresentationFormat>Širokoúhlá obrazovka</PresentationFormat>
  <Paragraphs>84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Wingdings</vt:lpstr>
      <vt:lpstr>Motiv Office</vt:lpstr>
      <vt:lpstr>Úvodní informace o Fondu malých projektů</vt:lpstr>
      <vt:lpstr>Osnova semináře</vt:lpstr>
      <vt:lpstr>Region Bílé Karpaty</vt:lpstr>
      <vt:lpstr> Region Bílé Karpaty 2014+</vt:lpstr>
      <vt:lpstr>Fond malých projektů 2014 – 2020 </vt:lpstr>
      <vt:lpstr>Základní informace FMP 2014 - 2020</vt:lpstr>
      <vt:lpstr>Fond malých projektů</vt:lpstr>
      <vt:lpstr>Fond malých projektů 2014 – 2020 územní vymezení</vt:lpstr>
      <vt:lpstr>Zaměření projektu FMP v rámci programu INTERREG V-A SK-CZ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 </cp:lastModifiedBy>
  <cp:revision>151</cp:revision>
  <cp:lastPrinted>2018-10-05T12:42:55Z</cp:lastPrinted>
  <dcterms:created xsi:type="dcterms:W3CDTF">2018-08-14T04:53:05Z</dcterms:created>
  <dcterms:modified xsi:type="dcterms:W3CDTF">2018-12-12T10:07:00Z</dcterms:modified>
</cp:coreProperties>
</file>