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309" r:id="rId4"/>
    <p:sldId id="314" r:id="rId5"/>
    <p:sldId id="310" r:id="rId6"/>
    <p:sldId id="311" r:id="rId7"/>
    <p:sldId id="312" r:id="rId8"/>
    <p:sldId id="313" r:id="rId9"/>
    <p:sldId id="315" r:id="rId10"/>
    <p:sldId id="316" r:id="rId11"/>
    <p:sldId id="317" r:id="rId12"/>
    <p:sldId id="318" r:id="rId13"/>
    <p:sldId id="319" r:id="rId14"/>
    <p:sldId id="293" r:id="rId15"/>
    <p:sldId id="286" r:id="rId16"/>
    <p:sldId id="287" r:id="rId17"/>
    <p:sldId id="307" r:id="rId18"/>
    <p:sldId id="306" r:id="rId19"/>
    <p:sldId id="288" r:id="rId2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rukturalni-fondy.cz/cs/Fondy-EU/2014-2020/Metodicke-pokyny/Metodika-rizeni-programu/Metodika-zadavanizakaze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387600"/>
          </a:xfrm>
        </p:spPr>
        <p:txBody>
          <a:bodyPr>
            <a:normAutofit/>
          </a:bodyPr>
          <a:lstStyle/>
          <a:p>
            <a:r>
              <a:rPr lang="cs-CZ" b="1" dirty="0"/>
              <a:t>Veřejné zakázky v rámci 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047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7D7B79-C3C6-4D73-A7BE-05582B61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Základní dokumenty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CC05151-F7A7-45B4-8FC4-7F2E96533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254"/>
            <a:ext cx="10515600" cy="4675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Pravidla zadávání veřejných zakázek jsou stanovena v ČR v: </a:t>
            </a:r>
          </a:p>
          <a:p>
            <a:pPr marL="514350" lvl="0" indent="-514350">
              <a:buAutoNum type="arabicParenR"/>
            </a:pPr>
            <a:r>
              <a:rPr lang="cs-CZ" b="1" dirty="0"/>
              <a:t>Zákon č. 134/2016 Sb., o zadávání veřejných zakázek </a:t>
            </a:r>
            <a:r>
              <a:rPr lang="cs-CZ" dirty="0"/>
              <a:t>(ZZVZ, od 1.10.2016), </a:t>
            </a:r>
            <a:r>
              <a:rPr lang="cs-CZ" dirty="0">
                <a:solidFill>
                  <a:srgbClr val="FF0000"/>
                </a:solidFill>
              </a:rPr>
              <a:t>novela od 1.1.2018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cs-CZ" b="1" dirty="0"/>
              <a:t>Metodický pokyn pro oblast zadávání zakázek pro programové období 2014-2020 (MPZ) </a:t>
            </a:r>
            <a:r>
              <a:rPr lang="cs-CZ" dirty="0"/>
              <a:t>vydaným Ministerstvem pro místní rozvoj – zakázky malého rozsahu, zakázky vyšší hodnoty, aktualizace (verze 4) </a:t>
            </a:r>
            <a:r>
              <a:rPr lang="cs-CZ" dirty="0">
                <a:solidFill>
                  <a:srgbClr val="FF0000"/>
                </a:solidFill>
              </a:rPr>
              <a:t>platná od 3.4.2017.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cs-CZ" b="1" dirty="0"/>
              <a:t>Příručka pro žadatele a konečné uživatele </a:t>
            </a:r>
            <a:r>
              <a:rPr lang="cs-CZ" dirty="0"/>
              <a:t>– kapitola 7</a:t>
            </a:r>
          </a:p>
          <a:p>
            <a:pPr marL="514350" lvl="0" indent="-514350">
              <a:buAutoNum type="arabicParenR"/>
            </a:pPr>
            <a:r>
              <a:rPr lang="cs-CZ" b="1" dirty="0" err="1"/>
              <a:t>PpŽaKU</a:t>
            </a:r>
            <a:r>
              <a:rPr lang="cs-CZ" b="1" dirty="0"/>
              <a:t> </a:t>
            </a:r>
            <a:r>
              <a:rPr lang="cs-CZ" b="1" dirty="0" err="1"/>
              <a:t>příl</a:t>
            </a:r>
            <a:r>
              <a:rPr lang="cs-CZ" b="1" dirty="0"/>
              <a:t>. č. III.10a) </a:t>
            </a:r>
            <a:r>
              <a:rPr lang="cs-CZ" dirty="0"/>
              <a:t>Zadávání veřejných zakázek pro KU v ČR</a:t>
            </a:r>
          </a:p>
          <a:p>
            <a:pPr marL="514350" lvl="0" indent="-514350">
              <a:buAutoNum type="arabicParenR"/>
            </a:pPr>
            <a:r>
              <a:rPr lang="cs-CZ" b="1" dirty="0"/>
              <a:t>Interní směrnice </a:t>
            </a:r>
            <a:r>
              <a:rPr lang="cs-CZ" dirty="0"/>
              <a:t>konečného uživatele</a:t>
            </a:r>
          </a:p>
          <a:p>
            <a:pPr marL="514350" lvl="0" indent="-514350">
              <a:buAutoNum type="arabicParenR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8687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491DF0-090B-4470-B962-8DC22B61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Základní pravidla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2A6FD3C-3636-4C1E-82A4-2D692BCC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Pokud příjemce podpory realizuje projekt prostřednictvím zakázky na dodání zboží, poskytnutí služeb nebo provedení stavebních prací, je povinen řídit se</a:t>
            </a:r>
            <a:r>
              <a:rPr lang="cs-CZ" b="1" dirty="0"/>
              <a:t> principy transparentnosti, rovného zacházení, nediskriminace a přiměřenosti podle §6 ZZVZ.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Dále pak principy hospodárnosti, efektivnosti a účelnosti (tzv. 3E) podle zákona č. 320/2001 Sb., o finanční kontrole.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530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10C6E9-0F9A-4D95-92A0-49F681E3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předmět zakázky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2771B3E-CAF2-4CB6-B8F3-40B7977F2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Věcné členění předmětu zakázky – shodné jako u ZZVZ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zakázky na dodávky </a:t>
            </a:r>
          </a:p>
          <a:p>
            <a:r>
              <a:rPr lang="cs-CZ" dirty="0"/>
              <a:t>zakázky na služby </a:t>
            </a:r>
          </a:p>
          <a:p>
            <a:r>
              <a:rPr lang="cs-CZ" dirty="0"/>
              <a:t>zakázky na stavební práce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171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4A71B3-ACCF-4266-859D-55EEAC8E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Finanční limity veřejných zakázek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0E5B058-5075-4F35-A1EB-C3E1640D9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MPZ stanoví pro </a:t>
            </a:r>
            <a:r>
              <a:rPr lang="cs-CZ" b="1" dirty="0"/>
              <a:t>veřejného a „dotovaného“ zadavatele </a:t>
            </a:r>
            <a:r>
              <a:rPr lang="cs-CZ" dirty="0"/>
              <a:t>následující limity (zadavatel dle §4 odst. 1 až 3 ZZVZ):</a:t>
            </a:r>
          </a:p>
          <a:p>
            <a:pPr marL="0" indent="0">
              <a:buNone/>
            </a:pPr>
            <a:r>
              <a:rPr lang="cs-CZ" dirty="0"/>
              <a:t>- méně než 400.000 Kč bez DPH = zakázka nespadající pod pravidla MPZ, lze realizovat </a:t>
            </a:r>
            <a:r>
              <a:rPr lang="cs-CZ" b="1" dirty="0"/>
              <a:t>přímý nákup </a:t>
            </a:r>
            <a:r>
              <a:rPr lang="cs-CZ" dirty="0"/>
              <a:t>nebo objednávku</a:t>
            </a:r>
          </a:p>
          <a:p>
            <a:pPr marL="0" indent="0">
              <a:buNone/>
            </a:pPr>
            <a:r>
              <a:rPr lang="cs-CZ" dirty="0"/>
              <a:t>- od 400.000 Kč bez DPH do 2 mil./6 mil. Kč bez DPH (včetně) = </a:t>
            </a:r>
            <a:r>
              <a:rPr lang="cs-CZ" b="1" dirty="0"/>
              <a:t>zakázka malého rozsahu dle MPZ</a:t>
            </a:r>
            <a:r>
              <a:rPr lang="cs-CZ" dirty="0"/>
              <a:t>, nutné soutěžit postupem dle MPZ </a:t>
            </a:r>
          </a:p>
          <a:p>
            <a:pPr marL="0" indent="0">
              <a:buNone/>
            </a:pPr>
            <a:r>
              <a:rPr lang="cs-CZ" dirty="0"/>
              <a:t>- nad 2 mil./6 mil. Kč bez = postup dle zákona č.134/2016 Sb., o zadávání veřejných zakázek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7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0918CB-1244-4FB0-A27F-24A519AB3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stanovení předpokládané hodnoty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4E60505-9529-43BF-95CF-38C7C2B25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cs-CZ" dirty="0"/>
              <a:t>Finanční limity se vztahují k předpokládané hodnotě VZ</a:t>
            </a:r>
          </a:p>
          <a:p>
            <a:r>
              <a:rPr lang="cs-CZ" dirty="0"/>
              <a:t>Předpokládaná hodnota veřejné zakázky se stanoví k okamžiku zahájení zadávacího řízení, nebo k okamžiku zadání veřejné zakázky, pokud nebyla zadána v zadávacím řízení – §16 odst. 5 ZZVZ =&gt; </a:t>
            </a:r>
            <a:r>
              <a:rPr lang="cs-CZ" b="1" dirty="0"/>
              <a:t>v případě zakázek malého rozsahu nelze uzavřít smlouvu nad 2mil./6 mil. Kč bez DPH !!!</a:t>
            </a:r>
            <a:endParaRPr lang="cs-CZ" dirty="0"/>
          </a:p>
          <a:p>
            <a:r>
              <a:rPr lang="cs-CZ" dirty="0"/>
              <a:t>Předpokládaná hodnota zakázky a nabídková cena uchazeče, s nímž má být nebo byla uzavřena smlouva dle bodu 9.1 MPZ musí odpovídat cenám v místě a čase obvyklým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28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310DF4-428D-4853-A8A5-08AA6D20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stanovení předpokládané hodnoty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697BB6E-9597-4225-9522-C11F5DE23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126"/>
            <a:ext cx="10515600" cy="4604837"/>
          </a:xfrm>
        </p:spPr>
        <p:txBody>
          <a:bodyPr>
            <a:normAutofit/>
          </a:bodyPr>
          <a:lstStyle/>
          <a:p>
            <a:r>
              <a:rPr lang="cs-CZ" dirty="0"/>
              <a:t>Postup stanovení předpokládané hodnoty (PH) je uveden v bodě 6.4. MPZ (shodná pravidla jako v ZZVZ)</a:t>
            </a:r>
          </a:p>
          <a:p>
            <a:r>
              <a:rPr lang="cs-CZ" dirty="0"/>
              <a:t>PH se stanoví na základě údajů a informací o zakázkách stejného či podobného předmětu plnění (popř. průzkum trhu, předběžné tržní konzultace apod.)</a:t>
            </a:r>
          </a:p>
          <a:p>
            <a:r>
              <a:rPr lang="cs-CZ" dirty="0"/>
              <a:t>Do PH se zahrne hodnota </a:t>
            </a:r>
            <a:r>
              <a:rPr lang="cs-CZ" b="1" dirty="0"/>
              <a:t>všech plnění, tvořící jeden funkční celek </a:t>
            </a:r>
            <a:r>
              <a:rPr lang="cs-CZ" dirty="0"/>
              <a:t>a jsou zadávána v časové souvislosti. </a:t>
            </a:r>
          </a:p>
          <a:p>
            <a:r>
              <a:rPr lang="cs-CZ" dirty="0"/>
              <a:t>U pravidelných či trvajících dodávek a služeb platí pravidlo účetního období / předchozích 12 měsíců</a:t>
            </a:r>
          </a:p>
        </p:txBody>
      </p:sp>
    </p:spTree>
    <p:extLst>
      <p:ext uri="{BB962C8B-B14F-4D97-AF65-F5344CB8AC3E}">
        <p14:creationId xmlns:p14="http://schemas.microsoft.com/office/powerpoint/2010/main" val="1861019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2BE1D2-32E0-42EE-B1FA-962910940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procesní postup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928C960-B0CC-4334-A207-D68486904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41144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Zadavatel může zadat zakázku: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 otevřené výzvě nebo</a:t>
            </a:r>
          </a:p>
          <a:p>
            <a:r>
              <a:rPr lang="cs-CZ" dirty="0"/>
              <a:t>v uzavřené výzvě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135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F6AB78-5D74-496B-9C28-1531B9A3F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sz="49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otevřená výzva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C61409-587A-4C7F-8042-E528DAFAF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Oznámení výběrového řízení uveřejní zadavatel po celou dobu trvání lhůty pro podání nabídek: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na profilu zadavatele, nebo</a:t>
            </a:r>
          </a:p>
          <a:p>
            <a:r>
              <a:rPr lang="cs-CZ" dirty="0"/>
              <a:t>v národním elektronickém nástroji</a:t>
            </a:r>
            <a:r>
              <a:rPr lang="cs-CZ" i="1" dirty="0"/>
              <a:t>, nebo</a:t>
            </a:r>
            <a:endParaRPr lang="cs-CZ" dirty="0"/>
          </a:p>
          <a:p>
            <a:r>
              <a:rPr lang="cs-CZ" dirty="0"/>
              <a:t>dle ustanovení v interní směrnici</a:t>
            </a:r>
          </a:p>
        </p:txBody>
      </p:sp>
    </p:spTree>
    <p:extLst>
      <p:ext uri="{BB962C8B-B14F-4D97-AF65-F5344CB8AC3E}">
        <p14:creationId xmlns:p14="http://schemas.microsoft.com/office/powerpoint/2010/main" val="2651199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84340E-7DC4-4865-8128-FC3126484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uzavřená výzva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B2DCF6-0E88-4FAC-92F8-857109811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33174"/>
          </a:xfrm>
        </p:spPr>
        <p:txBody>
          <a:bodyPr/>
          <a:lstStyle/>
          <a:p>
            <a:r>
              <a:rPr lang="cs-CZ" dirty="0"/>
              <a:t>výzva nejméně 3 zájemcům k podání nabídky</a:t>
            </a:r>
          </a:p>
          <a:p>
            <a:pPr marL="0" indent="0">
              <a:buNone/>
            </a:pPr>
            <a:r>
              <a:rPr lang="cs-CZ" dirty="0"/>
              <a:t>- jedná se pouze o takové zájemce, o kterých má zadavatel informace, že jsou způsobilí požadované plnění poskytnout</a:t>
            </a:r>
          </a:p>
          <a:p>
            <a:r>
              <a:rPr lang="cs-CZ" dirty="0"/>
              <a:t>prokazatelný způsob odeslání výzvy</a:t>
            </a:r>
          </a:p>
          <a:p>
            <a:r>
              <a:rPr lang="cs-CZ" dirty="0"/>
              <a:t>zadavatel nesmí vyzývat opakovaně stejný okruh zájemců, není-li to odůvodněno předmětem plnění zakázky či jinými zvláštními okolnostmi, případně zrušením předcházejícího výběrového řízení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1225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92DEF-3BCF-42B3-B771-86F84DEF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lhůta pro podání nabídek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64B08C-B428-47EA-B675-7F3D28CD2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Lhůta stanovená podle MPZ počíná dnem uveřejnění oznámení o zahájení výběrového řízení nebo odeslání výzvy k podání nabídek.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Lhůta pro podání nabídek nesmí být kratší než:</a:t>
            </a:r>
            <a:endParaRPr lang="cs-CZ" dirty="0"/>
          </a:p>
          <a:p>
            <a:r>
              <a:rPr lang="cs-CZ" b="1" dirty="0"/>
              <a:t>10 </a:t>
            </a:r>
            <a:r>
              <a:rPr lang="cs-CZ" dirty="0"/>
              <a:t>kalendářních dnů u zakázek malého rozsahu</a:t>
            </a:r>
          </a:p>
          <a:p>
            <a:r>
              <a:rPr lang="cs-CZ" b="1" dirty="0"/>
              <a:t>15 </a:t>
            </a:r>
            <a:r>
              <a:rPr lang="cs-CZ" dirty="0"/>
              <a:t>kalendářních dnů u zakázek vyšší hodnoty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44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750E43-671F-49CD-888C-3067364F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další náležitosti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AA3BBA-2B6B-405E-B9D0-B89975DC4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486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Veškeré podrobné informace týkající se níže uvedených náležitostí naleznete v MPZ:</a:t>
            </a:r>
          </a:p>
          <a:p>
            <a:r>
              <a:rPr lang="cs-CZ" dirty="0"/>
              <a:t>Obsah zadávacích podmínek</a:t>
            </a:r>
          </a:p>
          <a:p>
            <a:r>
              <a:rPr lang="cs-CZ" dirty="0"/>
              <a:t>Dodatečné informace</a:t>
            </a:r>
          </a:p>
          <a:p>
            <a:r>
              <a:rPr lang="cs-CZ" dirty="0"/>
              <a:t>Otevírání obálek</a:t>
            </a:r>
          </a:p>
          <a:p>
            <a:r>
              <a:rPr lang="cs-CZ" dirty="0"/>
              <a:t>Posouzení a hodnocení nabídek</a:t>
            </a:r>
          </a:p>
          <a:p>
            <a:r>
              <a:rPr lang="cs-CZ" dirty="0"/>
              <a:t>Uzavření smlouvy</a:t>
            </a:r>
          </a:p>
          <a:p>
            <a:r>
              <a:rPr lang="cs-CZ" dirty="0"/>
              <a:t>Změny uzavřené smlouvy</a:t>
            </a:r>
          </a:p>
          <a:p>
            <a:r>
              <a:rPr lang="cs-CZ" dirty="0"/>
              <a:t>Zrušení výběrového řízení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841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C13F28-5C3C-440E-BD9C-A6EEF589F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MPZ – přílohy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CA60C85-A495-44AF-9708-3DFC763A8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/>
              <a:t>Příloha č. 1 – Obchodní podmínky zakázek na stavební práce </a:t>
            </a:r>
          </a:p>
          <a:p>
            <a:r>
              <a:rPr lang="cs-CZ" dirty="0"/>
              <a:t>Příloha č. 2 – Formulář oznámení výběrového řízení –zadávací podmínky</a:t>
            </a:r>
          </a:p>
          <a:p>
            <a:r>
              <a:rPr lang="cs-CZ" dirty="0"/>
              <a:t>Příloha č. 3 – Protokol o otevírání obálek, posouzení a hodnocení nabídek</a:t>
            </a:r>
          </a:p>
          <a:p>
            <a:r>
              <a:rPr lang="cs-CZ" dirty="0"/>
              <a:t>Příloha č. 4 – Jmenování komise/Pověření k otevírání, posouzení a hodnocení nabídek</a:t>
            </a:r>
          </a:p>
          <a:p>
            <a:r>
              <a:rPr lang="cs-CZ" dirty="0"/>
              <a:t>Příloha č. 5 – Prohlášení o neexistenci střetu zájmů </a:t>
            </a:r>
          </a:p>
          <a:p>
            <a:r>
              <a:rPr lang="cs-CZ" dirty="0"/>
              <a:t>Příloha č. 6 – Podnět k zahájení správního řízení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546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Zadávací řízení</a:t>
            </a:r>
            <a:endParaRPr lang="cs-CZ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dirty="0"/>
              <a:t>Zadávací řízení může být provedeno již před podáním žádosti či podpisem smlouvy</a:t>
            </a:r>
          </a:p>
          <a:p>
            <a:pPr algn="just"/>
            <a:r>
              <a:rPr lang="cs-CZ" b="1" dirty="0"/>
              <a:t>Má-li žadatel/KU vlastní interní směrnici přísnější než zákon, resp. MPZ, musí postupovat podle ní</a:t>
            </a:r>
          </a:p>
          <a:p>
            <a:r>
              <a:rPr lang="pl-PL" dirty="0"/>
              <a:t>MPZ naleznete na 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http://www.strukturalni-fondy.cz/cs/Fondy-EU/2014-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2020/</a:t>
            </a:r>
            <a:r>
              <a:rPr lang="cs-CZ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Metodicke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-pokyny/Metodika-</a:t>
            </a:r>
            <a:r>
              <a:rPr lang="cs-CZ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rizeni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-programu/Metodika-</a:t>
            </a:r>
            <a:r>
              <a:rPr lang="cs-CZ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zadavanizakazek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(aktuální verze č. 4</a:t>
            </a:r>
            <a:r>
              <a:rPr lang="cs-CZ" dirty="0"/>
              <a:t>).</a:t>
            </a:r>
          </a:p>
          <a:p>
            <a:pPr algn="just"/>
            <a:r>
              <a:rPr lang="cs-CZ" dirty="0"/>
              <a:t>Zadávací řízení bude kontrolováno až se závěrečnou zprávou</a:t>
            </a:r>
          </a:p>
          <a:p>
            <a:pPr algn="just"/>
            <a:r>
              <a:rPr lang="cs-CZ" dirty="0"/>
              <a:t>Správce má právo nahlížet do veškeré dokumentace související s realizací/zadáváním zakázek</a:t>
            </a:r>
          </a:p>
          <a:p>
            <a:pPr algn="just"/>
            <a:endParaRPr lang="cs-CZ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2017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046567-29A1-42EC-9753-8D9702DC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Posuzování veřejných zakázek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8095C5C-5AED-4F88-95B5-D6DCB0DE9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738"/>
            <a:ext cx="10515600" cy="52743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U všech zakázek, jejichž</a:t>
            </a:r>
            <a:r>
              <a:rPr lang="cs-CZ" b="1" dirty="0"/>
              <a:t> </a:t>
            </a:r>
            <a:r>
              <a:rPr lang="cs-CZ" dirty="0"/>
              <a:t>předpokládaná hodnota v Kč bez DPH je 400 000 Kč a vyšší, je KU povinen předložit Správci se Závěrečnou zprávou následující dokumenty: </a:t>
            </a:r>
          </a:p>
          <a:p>
            <a:pPr lvl="0"/>
            <a:r>
              <a:rPr lang="cs-CZ" dirty="0"/>
              <a:t>Zadávací dokumentaci, příp. výzvu </a:t>
            </a:r>
          </a:p>
          <a:p>
            <a:pPr lvl="0"/>
            <a:r>
              <a:rPr lang="cs-CZ" dirty="0"/>
              <a:t>Kalkulaci předpokládané hodnoty veřejné zakázky vč. zdůvodnění této kalkulace</a:t>
            </a:r>
          </a:p>
          <a:p>
            <a:pPr lvl="0"/>
            <a:r>
              <a:rPr lang="cs-CZ" dirty="0"/>
              <a:t>Text oznámení o zahájení zadávacího řízení, resp. výzvy</a:t>
            </a:r>
          </a:p>
          <a:p>
            <a:pPr lvl="0"/>
            <a:r>
              <a:rPr lang="cs-CZ" dirty="0"/>
              <a:t>Vítěznou nabídku</a:t>
            </a:r>
          </a:p>
          <a:p>
            <a:pPr lvl="0"/>
            <a:r>
              <a:rPr lang="cs-CZ" dirty="0"/>
              <a:t>Protokol o otevírání obálek </a:t>
            </a:r>
          </a:p>
          <a:p>
            <a:pPr lvl="0"/>
            <a:r>
              <a:rPr lang="cs-CZ" dirty="0"/>
              <a:t>Zpráva/protokol o posouzení a hodnocení podaných nabídek podepsaný členy hodnotící komise</a:t>
            </a:r>
          </a:p>
          <a:p>
            <a:pPr lvl="0"/>
            <a:r>
              <a:rPr lang="cs-CZ" dirty="0"/>
              <a:t>Rozhodnutí zadavatele o přidělení zakázky, vč. dokumentů prokazujících jeho odeslání</a:t>
            </a:r>
          </a:p>
          <a:p>
            <a:pPr lvl="0"/>
            <a:r>
              <a:rPr lang="cs-CZ" dirty="0"/>
              <a:t>Uzavřenou smlouvu s vybraným dodavatelem, vč. případných dodatků k ní; </a:t>
            </a:r>
          </a:p>
          <a:p>
            <a:pPr lvl="0"/>
            <a:r>
              <a:rPr lang="cs-CZ" dirty="0"/>
              <a:t>Text oznámení o výsledku zadávacího řízení zaslaný všem uchazečům</a:t>
            </a:r>
          </a:p>
          <a:p>
            <a:pPr lvl="0"/>
            <a:r>
              <a:rPr lang="cs-CZ" dirty="0"/>
              <a:t>Všechny posuzované nabídky,</a:t>
            </a:r>
          </a:p>
          <a:p>
            <a:pPr lvl="0"/>
            <a:r>
              <a:rPr lang="cs-CZ" dirty="0"/>
              <a:t>Nabídky, které byly v průběhu zadávacího řízení vyřazeny</a:t>
            </a:r>
          </a:p>
          <a:p>
            <a:pPr lvl="0"/>
            <a:r>
              <a:rPr lang="cs-CZ" dirty="0"/>
              <a:t>Písemnou informaci o způsobu vyřešení námitek (odvolání) podaných některými uchazeči</a:t>
            </a:r>
          </a:p>
        </p:txBody>
      </p:sp>
    </p:spTree>
    <p:extLst>
      <p:ext uri="{BB962C8B-B14F-4D97-AF65-F5344CB8AC3E}">
        <p14:creationId xmlns:p14="http://schemas.microsoft.com/office/powerpoint/2010/main" val="256965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1FEB0D-A3EC-4862-8030-3286A529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Další informace k veřejným zakázkám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44EFDE6-C8B0-4591-A356-DB1C5AB9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58"/>
            <a:ext cx="10515600" cy="4669005"/>
          </a:xfrm>
        </p:spPr>
        <p:txBody>
          <a:bodyPr>
            <a:normAutofit/>
          </a:bodyPr>
          <a:lstStyle/>
          <a:p>
            <a:r>
              <a:rPr lang="cs-CZ" dirty="0"/>
              <a:t>V případě, že KU má vlastní směrnice pro zadávání VZ, je KU povinen tyto směrnice platné v průběhu ZŘ doložit Správci společně se ZZ.</a:t>
            </a:r>
          </a:p>
          <a:p>
            <a:r>
              <a:rPr lang="cs-CZ" b="1" dirty="0"/>
              <a:t>Zásady transparentnosti, rovného zacházení a zákazu diskriminace </a:t>
            </a:r>
            <a:r>
              <a:rPr lang="cs-CZ" dirty="0"/>
              <a:t>a stejně tak </a:t>
            </a:r>
            <a:r>
              <a:rPr lang="cs-CZ" b="1" dirty="0"/>
              <a:t>principy hospodárnosti, efektivnosti a účelnosti </a:t>
            </a:r>
            <a:r>
              <a:rPr lang="cs-CZ" dirty="0"/>
              <a:t>a </a:t>
            </a:r>
            <a:r>
              <a:rPr lang="cs-CZ" b="1" dirty="0"/>
              <a:t>zásada přiměřenosti</a:t>
            </a:r>
            <a:r>
              <a:rPr lang="cs-CZ" dirty="0"/>
              <a:t>, se vztahují na všechny veřejné zakázky.</a:t>
            </a:r>
          </a:p>
          <a:p>
            <a:r>
              <a:rPr lang="cs-CZ" dirty="0"/>
              <a:t>V případě, že předložená dokumentace není kompletní, nebo Správce potřebuje k posouzení předložené dokumentace další doplňující informace, má právo si je v rámci ověření vyúčtování vyžádat.</a:t>
            </a:r>
          </a:p>
          <a:p>
            <a:r>
              <a:rPr lang="cs-CZ" dirty="0"/>
              <a:t>Na veřejné zakázky se vztahuje </a:t>
            </a:r>
            <a:r>
              <a:rPr lang="cs-CZ" b="1" dirty="0"/>
              <a:t>zákon č. 340/2015 Sb. o registru smluv.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2899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8C593B-5DA4-4CF2-B5E4-7AF599CEC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Vybrané aspekty MPZ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42AD125-22E0-4DA0-BADE-0577F0C86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Zakázkou malého rozsahu je zakázka, jejíž </a:t>
            </a:r>
            <a:r>
              <a:rPr lang="cs-CZ" b="1" dirty="0"/>
              <a:t>předpokládaná hodnota </a:t>
            </a:r>
            <a:r>
              <a:rPr lang="cs-CZ" dirty="0"/>
              <a:t>je rovna nebo nižší než 2.000.000,- Kč bez DPH (v případě zakázky na dodávky a/nebo služby) nebo 6.000.000,- Kč bez DPH (v případě zakázky na stavební práce).</a:t>
            </a:r>
          </a:p>
          <a:p>
            <a:r>
              <a:rPr lang="cs-CZ" dirty="0"/>
              <a:t>Zadavatel postupuje tak, aby nedocházelo ke </a:t>
            </a:r>
            <a:r>
              <a:rPr lang="cs-CZ" b="1" dirty="0"/>
              <a:t>střetu zájmů</a:t>
            </a:r>
            <a:r>
              <a:rPr lang="cs-CZ" dirty="0"/>
              <a:t>. Zadavatel si vyžádá písemné čestné prohlášení všech osob, které posuzují nebo hodnotí nabídky, že nejsou ve střetu zájmů. Pokud zjistí, že ke střetu zájmů došlo, přijme k jeho odstranění opatření k nápravě. Formulář Prohlášení o neexistenci střetu zájmů je přílohou č. 5 MPZ.</a:t>
            </a:r>
          </a:p>
          <a:p>
            <a:r>
              <a:rPr lang="cs-CZ" dirty="0"/>
              <a:t>Pokud </a:t>
            </a:r>
            <a:r>
              <a:rPr lang="cs-CZ" b="1" dirty="0"/>
              <a:t>vybraný účastník odmítne uzavřít smlouvu </a:t>
            </a:r>
            <a:r>
              <a:rPr lang="cs-CZ" dirty="0"/>
              <a:t>nebo zadavateli </a:t>
            </a:r>
            <a:r>
              <a:rPr lang="cs-CZ" b="1" dirty="0"/>
              <a:t>neposkytne dostatečnou součinnost </a:t>
            </a:r>
            <a:r>
              <a:rPr lang="cs-CZ" dirty="0"/>
              <a:t>k jejímu uzavření, může zadavatel vyzvat k uzavření smlouvy dalšího účastníka výběrového řízení v pořadí.</a:t>
            </a:r>
          </a:p>
          <a:p>
            <a:r>
              <a:rPr lang="cs-CZ" b="1" dirty="0"/>
              <a:t>Zadavatel je oprávněn výběrové řízení zrušit</a:t>
            </a:r>
            <a:r>
              <a:rPr lang="cs-CZ" dirty="0"/>
              <a:t>, nejpozději však do uzavření smlouvy. O zrušení výběrového řízení je zadavatel povinen do 3 pracovních dnů informovat všechny účastníky, kteří podali nabídku ve lhůtě pro podání nabídek.</a:t>
            </a:r>
          </a:p>
        </p:txBody>
      </p:sp>
    </p:spTree>
    <p:extLst>
      <p:ext uri="{BB962C8B-B14F-4D97-AF65-F5344CB8AC3E}">
        <p14:creationId xmlns:p14="http://schemas.microsoft.com/office/powerpoint/2010/main" val="1561755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EF2360-5A97-4BDC-90F8-7FC4C2D2B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Registr smluv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3F22B40-3F93-4A11-A357-2FE7F0877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Na základě zákona č. 340/2015 Sb. (zákon o registru smluv) vznikl tzv. registr smluv. </a:t>
            </a:r>
            <a:r>
              <a:rPr lang="cs-CZ" b="1" dirty="0"/>
              <a:t>Koneční uživatelé</a:t>
            </a:r>
            <a:r>
              <a:rPr lang="cs-CZ" dirty="0"/>
              <a:t>, kteří jsou právnickou osobou uvedenou v čl. 2 odst. 1 tohoto zákona, </a:t>
            </a:r>
            <a:r>
              <a:rPr lang="cs-CZ" b="1" dirty="0"/>
              <a:t>jsou povinni zveřejňovat v registru </a:t>
            </a:r>
            <a:r>
              <a:rPr lang="cs-CZ" dirty="0"/>
              <a:t>smluv soukromoprávní smlouvy, tj. </a:t>
            </a:r>
            <a:r>
              <a:rPr lang="cs-CZ" b="1" dirty="0"/>
              <a:t>i smlouvy </a:t>
            </a:r>
            <a:r>
              <a:rPr lang="cs-CZ" dirty="0"/>
              <a:t>uzavírané s dodavateli/objednávky vystavené dodavatelům </a:t>
            </a:r>
            <a:r>
              <a:rPr lang="cs-CZ" b="1" dirty="0"/>
              <a:t>v případě, že hodnota předmětu smlouvy je vyšší než 50.000,- Kč bez DPH</a:t>
            </a:r>
            <a:r>
              <a:rPr lang="cs-CZ" dirty="0"/>
              <a:t>.</a:t>
            </a:r>
          </a:p>
          <a:p>
            <a:r>
              <a:rPr lang="cs-CZ" dirty="0"/>
              <a:t>Dle zákona je povinnost smlouvy zveřejnit nejpozději </a:t>
            </a:r>
            <a:r>
              <a:rPr lang="cs-CZ" b="1" dirty="0"/>
              <a:t>do 30 dní </a:t>
            </a:r>
            <a:r>
              <a:rPr lang="cs-CZ" dirty="0"/>
              <a:t>od uzavření smlouvy.</a:t>
            </a:r>
          </a:p>
          <a:p>
            <a:r>
              <a:rPr lang="cs-CZ" dirty="0"/>
              <a:t>Pokud nebude smlouva zveřejněna prostřednictvím registru smluv ani </a:t>
            </a:r>
            <a:r>
              <a:rPr lang="cs-CZ" b="1" dirty="0"/>
              <a:t>do 3 měsíců </a:t>
            </a:r>
            <a:r>
              <a:rPr lang="cs-CZ" dirty="0"/>
              <a:t>ode dne, kdy byla uzavřena, je podle tohoto zákona smlouva zrušena od počátku. V takovém případě budou jakékoliv výdaje vynaložené v souvislosti s takovou smlouvou považovány za </a:t>
            </a:r>
            <a:r>
              <a:rPr lang="cs-CZ" b="1" dirty="0"/>
              <a:t>nezpůsobilé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783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6144" y="333490"/>
            <a:ext cx="9144000" cy="2533419"/>
          </a:xfrm>
        </p:spPr>
        <p:txBody>
          <a:bodyPr/>
          <a:lstStyle/>
          <a:p>
            <a:r>
              <a:rPr lang="cs-CZ" b="1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3000" b="1" dirty="0"/>
              <a:t>Ing. Jana Smutná</a:t>
            </a:r>
          </a:p>
          <a:p>
            <a:r>
              <a:rPr lang="cs-CZ" sz="3200" dirty="0"/>
              <a:t>ředitelka RBK</a:t>
            </a:r>
          </a:p>
          <a:p>
            <a:endParaRPr lang="cs-CZ" dirty="0"/>
          </a:p>
          <a:p>
            <a:r>
              <a:rPr lang="cs-CZ" sz="2600" b="1" dirty="0"/>
              <a:t>Region Bílé Karpaty</a:t>
            </a:r>
            <a:endParaRPr lang="cs-CZ" sz="2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2882</TotalTime>
  <Words>1289</Words>
  <Application>Microsoft Office PowerPoint</Application>
  <PresentationFormat>Širokoúhlá obrazovka</PresentationFormat>
  <Paragraphs>114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Motiv Office</vt:lpstr>
      <vt:lpstr>Veřejné zakázky v rámci malého projektu</vt:lpstr>
      <vt:lpstr>Základní dokumenty</vt:lpstr>
      <vt:lpstr>Základní pravidla</vt:lpstr>
      <vt:lpstr>MPZ – předmět zakázky </vt:lpstr>
      <vt:lpstr>Finanční limity veřejných zakázek </vt:lpstr>
      <vt:lpstr>MPZ – stanovení předpokládané hodnoty </vt:lpstr>
      <vt:lpstr>MPZ – stanovení předpokládané hodnoty </vt:lpstr>
      <vt:lpstr>MPZ – procesní postup </vt:lpstr>
      <vt:lpstr> MPZ – otevřená výzva  </vt:lpstr>
      <vt:lpstr>MPZ – uzavřená výzva </vt:lpstr>
      <vt:lpstr>MPZ – lhůta pro podání nabídek </vt:lpstr>
      <vt:lpstr>MPZ – další náležitosti </vt:lpstr>
      <vt:lpstr>MPZ – přílohy </vt:lpstr>
      <vt:lpstr>Zadávací řízení</vt:lpstr>
      <vt:lpstr>Posuzování veřejných zakázek</vt:lpstr>
      <vt:lpstr>Další informace k veřejným zakázkám</vt:lpstr>
      <vt:lpstr>Vybrané aspekty MPZ</vt:lpstr>
      <vt:lpstr>Registr smluv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DELL-6</cp:lastModifiedBy>
  <cp:revision>115</cp:revision>
  <cp:lastPrinted>2018-10-05T12:42:55Z</cp:lastPrinted>
  <dcterms:created xsi:type="dcterms:W3CDTF">2018-08-14T04:53:05Z</dcterms:created>
  <dcterms:modified xsi:type="dcterms:W3CDTF">2018-10-16T11:23:53Z</dcterms:modified>
</cp:coreProperties>
</file>